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FCDB02-4C1B-42C8-8E31-B1644C572132}" type="datetimeFigureOut">
              <a:rPr lang="en-GB" smtClean="0"/>
              <a:t>07/04/2020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E6052-0A0E-4D01-9479-06D06D506B80}" type="slidenum">
              <a:rPr lang="en-GB" smtClean="0"/>
              <a:t>‹#›</a:t>
            </a:fld>
            <a:endParaRPr lang="en-GB"/>
          </a:p>
        </p:txBody>
      </p:sp>
    </p:spTree>
    <p:extLst>
      <p:ext uri="{BB962C8B-B14F-4D97-AF65-F5344CB8AC3E}">
        <p14:creationId xmlns:p14="http://schemas.microsoft.com/office/powerpoint/2010/main" val="3748819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BE6052-0A0E-4D01-9479-06D06D506B80}" type="slidenum">
              <a:rPr lang="en-GB" smtClean="0"/>
              <a:t>1</a:t>
            </a:fld>
            <a:endParaRPr lang="en-GB"/>
          </a:p>
        </p:txBody>
      </p:sp>
    </p:spTree>
    <p:extLst>
      <p:ext uri="{BB962C8B-B14F-4D97-AF65-F5344CB8AC3E}">
        <p14:creationId xmlns:p14="http://schemas.microsoft.com/office/powerpoint/2010/main" val="4168792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096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5A3146F3-4CCF-4D44-B0C3-D7BEB7A1AEB3}" type="slidenum">
              <a:rPr lang="en-GB" altLang="en-US" smtClean="0"/>
              <a:pPr/>
              <a:t>10</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786D8F01-32DD-4BCF-9651-28AFA4C31898}" type="slidenum">
              <a:rPr lang="en-GB" altLang="en-US" smtClean="0"/>
              <a:pPr/>
              <a:t>13</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eaLnBrk="1" latinLnBrk="0" hangingPunct="1"/>
            <a:fld id="{544213AF-26F6-41FA-8D85-E2C5388D6E58}" type="datetimeFigureOut">
              <a:rPr lang="en-US" smtClean="0"/>
              <a:pPr eaLnBrk="1" latinLnBrk="0" hangingPunct="1"/>
              <a:t>4/7/2020</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eaLnBrk="1" latinLnBrk="0" hangingPunct="1"/>
              <a:t>‹#›</a:t>
            </a:fld>
            <a:endParaRPr kumimoji="0" lang="en-US" dirty="0">
              <a:solidFill>
                <a:srgbClr val="FFFFFF"/>
              </a:solidFill>
            </a:endParaRPr>
          </a:p>
        </p:txBody>
      </p:sp>
      <p:pic>
        <p:nvPicPr>
          <p:cNvPr id="13" name="Picture 7" descr="https://pbs.twimg.com/media/BjQNh4QCEAAkb8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01553" y="126524"/>
            <a:ext cx="624107" cy="79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bsuhcolb"/>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372200" y="6021288"/>
            <a:ext cx="2514600" cy="6477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27FEDB-BBF1-4BC4-ACD3-BFC8403BDD17}" type="datetimeFigureOut">
              <a:rPr lang="en-GB" smtClean="0"/>
              <a:t>07/04/2020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62A688D5-216A-43D8-813D-73258E988D0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27FEDB-BBF1-4BC4-ACD3-BFC8403BDD17}" type="datetimeFigureOut">
              <a:rPr lang="en-GB" smtClean="0"/>
              <a:t>07/04/2020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62A688D5-216A-43D8-813D-73258E988D0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4/7/2020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pic>
        <p:nvPicPr>
          <p:cNvPr id="8" name="Picture 7" descr="https://pbs.twimg.com/media/BjQNh4QCEAAkb8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01554" y="188640"/>
            <a:ext cx="624107" cy="79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suhcolb"/>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44208" y="6093296"/>
            <a:ext cx="2514600" cy="647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E27FEDB-BBF1-4BC4-ACD3-BFC8403BDD17}" type="datetimeFigureOut">
              <a:rPr lang="en-GB" smtClean="0"/>
              <a:t>07/04/2020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62A688D5-216A-43D8-813D-73258E988D02}"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E27FEDB-BBF1-4BC4-ACD3-BFC8403BDD17}" type="datetimeFigureOut">
              <a:rPr lang="en-GB" smtClean="0"/>
              <a:t>07/04/2020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62A688D5-216A-43D8-813D-73258E988D02}"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E27FEDB-BBF1-4BC4-ACD3-BFC8403BDD17}" type="datetimeFigureOut">
              <a:rPr lang="en-GB" smtClean="0"/>
              <a:t>07/04/2020</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62A688D5-216A-43D8-813D-73258E988D02}"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E27FEDB-BBF1-4BC4-ACD3-BFC8403BDD17}" type="datetimeFigureOut">
              <a:rPr lang="en-GB" smtClean="0"/>
              <a:t>07/04/2020</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62A688D5-216A-43D8-813D-73258E988D02}"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E27FEDB-BBF1-4BC4-ACD3-BFC8403BDD17}" type="datetimeFigureOut">
              <a:rPr lang="en-GB" smtClean="0"/>
              <a:t>07/04/2020</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62A688D5-216A-43D8-813D-73258E988D0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E27FEDB-BBF1-4BC4-ACD3-BFC8403BDD17}" type="datetimeFigureOut">
              <a:rPr lang="en-GB" smtClean="0"/>
              <a:t>07/04/2020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62A688D5-216A-43D8-813D-73258E988D02}"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E27FEDB-BBF1-4BC4-ACD3-BFC8403BDD17}" type="datetimeFigureOut">
              <a:rPr lang="en-GB" smtClean="0"/>
              <a:t>07/04/2020</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2A688D5-216A-43D8-813D-73258E988D02}"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E27FEDB-BBF1-4BC4-ACD3-BFC8403BDD17}" type="datetimeFigureOut">
              <a:rPr lang="en-GB" smtClean="0"/>
              <a:t>07/04/2020</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2A688D5-216A-43D8-813D-73258E988D0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11.wav"/><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13.wav"/><Relationship Id="rId5" Type="http://schemas.openxmlformats.org/officeDocument/2006/relationships/image" Target="../media/image4.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827584" y="488950"/>
            <a:ext cx="7543800" cy="3565525"/>
          </a:xfrm>
        </p:spPr>
        <p:txBody>
          <a:bodyPr/>
          <a:lstStyle/>
          <a:p>
            <a:pPr marL="484632" eaLnBrk="1" fontAlgn="auto" hangingPunct="1">
              <a:spcAft>
                <a:spcPts val="0"/>
              </a:spcAft>
              <a:defRPr/>
            </a:pPr>
            <a:r>
              <a:rPr lang="en-GB" dirty="0">
                <a:solidFill>
                  <a:schemeClr val="tx1"/>
                </a:solidFill>
              </a:rPr>
              <a:t>Physiotherapy in Pregnancy</a:t>
            </a:r>
            <a:endParaRPr lang="en-US" dirty="0">
              <a:solidFill>
                <a:schemeClr val="tx1"/>
              </a:solidFill>
            </a:endParaRPr>
          </a:p>
        </p:txBody>
      </p:sp>
      <p:sp>
        <p:nvSpPr>
          <p:cNvPr id="6147" name="Subtitle 2">
            <a:extLst>
              <a:ext uri="{FF2B5EF4-FFF2-40B4-BE49-F238E27FC236}"/>
            </a:extLst>
          </p:cNvPr>
          <p:cNvSpPr>
            <a:spLocks noGrp="1" noChangeArrowheads="1"/>
          </p:cNvSpPr>
          <p:nvPr>
            <p:ph type="subTitle" idx="1"/>
          </p:nvPr>
        </p:nvSpPr>
        <p:spPr>
          <a:xfrm>
            <a:off x="827584" y="4149080"/>
            <a:ext cx="7543800" cy="1143000"/>
          </a:xfrm>
        </p:spPr>
        <p:txBody>
          <a:bodyPr rtlCol="0"/>
          <a:lstStyle/>
          <a:p>
            <a:pPr eaLnBrk="1" fontAlgn="auto" hangingPunct="1">
              <a:spcBef>
                <a:spcPct val="0"/>
              </a:spcBef>
              <a:spcAft>
                <a:spcPct val="0"/>
              </a:spcAft>
              <a:buFont typeface="Wingdings 2" panose="05020102010507070707" pitchFamily="18" charset="2"/>
              <a:buNone/>
              <a:defRPr/>
            </a:pPr>
            <a:r>
              <a:rPr lang="en-GB" altLang="en-US" dirty="0" smtClean="0">
                <a:solidFill>
                  <a:schemeClr val="tx1"/>
                </a:solidFill>
              </a:rPr>
              <a:t>Pelvic</a:t>
            </a:r>
            <a:r>
              <a:rPr lang="en-GB" altLang="en-US" dirty="0">
                <a:solidFill>
                  <a:schemeClr val="tx1"/>
                </a:solidFill>
              </a:rPr>
              <a:t>, </a:t>
            </a:r>
            <a:r>
              <a:rPr lang="en-GB" altLang="en-US" dirty="0" smtClean="0">
                <a:solidFill>
                  <a:schemeClr val="tx1"/>
                </a:solidFill>
              </a:rPr>
              <a:t>Obstetric </a:t>
            </a:r>
            <a:r>
              <a:rPr lang="en-GB" altLang="en-US" dirty="0">
                <a:solidFill>
                  <a:schemeClr val="tx1"/>
                </a:solidFill>
              </a:rPr>
              <a:t>&amp; </a:t>
            </a:r>
            <a:r>
              <a:rPr lang="en-GB" altLang="en-US" dirty="0" smtClean="0">
                <a:solidFill>
                  <a:schemeClr val="tx1"/>
                </a:solidFill>
              </a:rPr>
              <a:t>Gynaecological </a:t>
            </a:r>
            <a:r>
              <a:rPr lang="en-GB" altLang="en-US" dirty="0" smtClean="0">
                <a:solidFill>
                  <a:schemeClr val="tx1"/>
                </a:solidFill>
              </a:rPr>
              <a:t>Physiotherapy: BSUH.NHS TRUST</a:t>
            </a:r>
            <a:endParaRPr lang="en-US" altLang="en-US" dirty="0">
              <a:solidFill>
                <a:schemeClr val="tx1"/>
              </a:solidFill>
            </a:endParaRPr>
          </a:p>
        </p:txBody>
      </p:sp>
      <p:pic>
        <p:nvPicPr>
          <p:cNvPr id="9" name="~PP3492.WAV">
            <a:hlinkClick r:id="" action="ppaction://media"/>
          </p:cNvPr>
          <p:cNvPicPr>
            <a:picLocks noRot="1" noChangeAspect="1"/>
          </p:cNvPicPr>
          <p:nvPr>
            <a:wavAudioFile r:embed="rId1" name="~PP3410.WAV"/>
          </p:nvPr>
        </p:nvPicPr>
        <p:blipFill>
          <a:blip r:embed="rId4">
            <a:extLst>
              <a:ext uri="{28A0092B-C50C-407E-A947-70E740481C1C}">
                <a14:useLocalDpi xmlns:a14="http://schemas.microsoft.com/office/drawing/2010/main" val="0"/>
              </a:ext>
            </a:extLst>
          </a:blip>
          <a:srcRect/>
          <a:stretch>
            <a:fillRect/>
          </a:stretch>
        </p:blipFill>
        <p:spPr bwMode="auto">
          <a:xfrm>
            <a:off x="8653463" y="636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123080"/>
      </p:ext>
    </p:extLst>
  </p:cSld>
  <p:clrMapOvr>
    <a:masterClrMapping/>
  </p:clrMapOvr>
  <p:transition advTm="2765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noChangeArrowheads="1"/>
          </p:cNvSpPr>
          <p:nvPr>
            <p:ph idx="1"/>
          </p:nvPr>
        </p:nvSpPr>
        <p:spPr>
          <a:xfrm>
            <a:off x="468313" y="1916113"/>
            <a:ext cx="7543800" cy="4022725"/>
          </a:xfrm>
        </p:spPr>
        <p:txBody>
          <a:bodyPr rtlCol="0" anchor="ctr">
            <a:normAutofit/>
          </a:bodyPr>
          <a:lstStyle/>
          <a:p>
            <a:pPr marL="648335" lvl="1" indent="0" eaLnBrk="1" fontAlgn="auto" hangingPunct="1">
              <a:spcAft>
                <a:spcPct val="0"/>
              </a:spcAft>
              <a:buFont typeface="Calibri" pitchFamily="34" charset="0"/>
              <a:buNone/>
              <a:defRPr/>
            </a:pPr>
            <a:r>
              <a:rPr lang="en-GB" altLang="en-US" sz="2000" dirty="0">
                <a:solidFill>
                  <a:schemeClr val="tx1">
                    <a:lumMod val="75000"/>
                    <a:lumOff val="25000"/>
                  </a:schemeClr>
                </a:solidFill>
              </a:rPr>
              <a:t>Usually due to a combination of factors </a:t>
            </a:r>
            <a:r>
              <a:rPr lang="en-GB" altLang="en-US" sz="2000" dirty="0" smtClean="0">
                <a:solidFill>
                  <a:schemeClr val="tx1">
                    <a:lumMod val="75000"/>
                    <a:lumOff val="25000"/>
                  </a:schemeClr>
                </a:solidFill>
              </a:rPr>
              <a:t>including;</a:t>
            </a:r>
            <a:endParaRPr lang="en-GB" altLang="en-US" sz="2000" dirty="0">
              <a:solidFill>
                <a:schemeClr val="tx1">
                  <a:lumMod val="75000"/>
                  <a:lumOff val="25000"/>
                </a:schemeClr>
              </a:solidFill>
            </a:endParaRPr>
          </a:p>
          <a:p>
            <a:pPr marL="991235" lvl="1" indent="-342900" eaLnBrk="1" fontAlgn="auto" hangingPunct="1">
              <a:spcAft>
                <a:spcPct val="0"/>
              </a:spcAft>
              <a:defRPr/>
            </a:pPr>
            <a:endParaRPr lang="en-GB" altLang="en-US" sz="2000" dirty="0">
              <a:solidFill>
                <a:schemeClr val="tx1">
                  <a:lumMod val="75000"/>
                  <a:lumOff val="25000"/>
                </a:schemeClr>
              </a:solidFill>
            </a:endParaRPr>
          </a:p>
          <a:p>
            <a:pPr marL="982345" lvl="1" indent="-342900" eaLnBrk="1" fontAlgn="auto" hangingPunct="1">
              <a:spcAft>
                <a:spcPct val="0"/>
              </a:spcAft>
              <a:defRPr/>
            </a:pPr>
            <a:r>
              <a:rPr lang="en-GB" altLang="en-US" sz="2000" dirty="0">
                <a:solidFill>
                  <a:schemeClr val="tx1">
                    <a:lumMod val="75000"/>
                    <a:lumOff val="25000"/>
                  </a:schemeClr>
                </a:solidFill>
              </a:rPr>
              <a:t>Hormones affecting ligament laxity resulting in increased range of movement</a:t>
            </a:r>
          </a:p>
          <a:p>
            <a:pPr marL="982345" lvl="1" indent="-342900" eaLnBrk="1" fontAlgn="auto" hangingPunct="1">
              <a:spcAft>
                <a:spcPct val="0"/>
              </a:spcAft>
              <a:defRPr/>
            </a:pPr>
            <a:endParaRPr lang="en-GB" altLang="en-US" sz="2000" dirty="0">
              <a:solidFill>
                <a:schemeClr val="tx1">
                  <a:lumMod val="75000"/>
                  <a:lumOff val="25000"/>
                </a:schemeClr>
              </a:solidFill>
            </a:endParaRPr>
          </a:p>
          <a:p>
            <a:pPr marL="982345" lvl="1" indent="-342900" eaLnBrk="1" fontAlgn="auto" hangingPunct="1">
              <a:spcAft>
                <a:spcPct val="0"/>
              </a:spcAft>
              <a:defRPr/>
            </a:pPr>
            <a:r>
              <a:rPr lang="en-GB" altLang="en-US" sz="2000" dirty="0">
                <a:solidFill>
                  <a:schemeClr val="tx1">
                    <a:lumMod val="75000"/>
                    <a:lumOff val="25000"/>
                  </a:schemeClr>
                </a:solidFill>
              </a:rPr>
              <a:t>Change in muscle activity altering the general” balance” of the pelvic girdle</a:t>
            </a:r>
          </a:p>
          <a:p>
            <a:pPr marL="982345" lvl="1" indent="-342900" eaLnBrk="1" fontAlgn="auto" hangingPunct="1">
              <a:spcAft>
                <a:spcPct val="0"/>
              </a:spcAft>
              <a:defRPr/>
            </a:pPr>
            <a:endParaRPr lang="en-GB" altLang="en-US" sz="2000" dirty="0">
              <a:solidFill>
                <a:schemeClr val="tx1">
                  <a:lumMod val="75000"/>
                  <a:lumOff val="25000"/>
                </a:schemeClr>
              </a:solidFill>
            </a:endParaRPr>
          </a:p>
          <a:p>
            <a:pPr marL="982345" lvl="1" indent="-342900" eaLnBrk="1" fontAlgn="auto" hangingPunct="1">
              <a:spcAft>
                <a:spcPct val="0"/>
              </a:spcAft>
              <a:defRPr/>
            </a:pPr>
            <a:r>
              <a:rPr lang="en-GB" altLang="en-US" sz="2000" dirty="0">
                <a:solidFill>
                  <a:schemeClr val="tx1">
                    <a:lumMod val="75000"/>
                    <a:lumOff val="25000"/>
                  </a:schemeClr>
                </a:solidFill>
              </a:rPr>
              <a:t>Altered posture</a:t>
            </a:r>
          </a:p>
          <a:p>
            <a:pPr marL="982345" lvl="1" indent="-342900" eaLnBrk="1" fontAlgn="auto" hangingPunct="1">
              <a:spcAft>
                <a:spcPct val="0"/>
              </a:spcAft>
              <a:defRPr/>
            </a:pPr>
            <a:endParaRPr lang="en-GB" altLang="en-US" sz="2000" dirty="0">
              <a:solidFill>
                <a:schemeClr val="tx1">
                  <a:lumMod val="75000"/>
                  <a:lumOff val="25000"/>
                </a:schemeClr>
              </a:solidFill>
            </a:endParaRPr>
          </a:p>
          <a:p>
            <a:pPr marL="982345" lvl="1" indent="-342900" eaLnBrk="1" fontAlgn="auto" hangingPunct="1">
              <a:spcAft>
                <a:spcPct val="0"/>
              </a:spcAft>
              <a:defRPr/>
            </a:pPr>
            <a:r>
              <a:rPr lang="en-GB" altLang="en-US" sz="2000" dirty="0">
                <a:solidFill>
                  <a:schemeClr val="tx1">
                    <a:lumMod val="75000"/>
                    <a:lumOff val="25000"/>
                  </a:schemeClr>
                </a:solidFill>
              </a:rPr>
              <a:t>Position of the baby</a:t>
            </a:r>
          </a:p>
          <a:p>
            <a:pPr marL="822325" lvl="1" indent="-182880" eaLnBrk="1" fontAlgn="auto" hangingPunct="1">
              <a:spcAft>
                <a:spcPct val="0"/>
              </a:spcAft>
              <a:buFont typeface="Wingdings" panose="05000000000000000000" pitchFamily="2" charset="2"/>
              <a:buChar char="§"/>
              <a:defRPr/>
            </a:pPr>
            <a:endParaRPr lang="en-GB" altLang="en-US" dirty="0">
              <a:solidFill>
                <a:schemeClr val="tx1">
                  <a:lumMod val="75000"/>
                  <a:lumOff val="25000"/>
                </a:schemeClr>
              </a:solidFill>
            </a:endParaRPr>
          </a:p>
          <a:p>
            <a:pPr marL="447675" indent="-91440" eaLnBrk="1" fontAlgn="auto" hangingPunct="1">
              <a:spcAft>
                <a:spcPct val="0"/>
              </a:spcAft>
              <a:buFont typeface="Wingdings 2" panose="05020102010507070707" pitchFamily="18" charset="2"/>
              <a:buChar char=""/>
              <a:defRPr/>
            </a:pPr>
            <a:endParaRPr lang="en-US" altLang="en-US" dirty="0">
              <a:solidFill>
                <a:schemeClr val="tx1">
                  <a:lumMod val="75000"/>
                  <a:lumOff val="25000"/>
                </a:schemeClr>
              </a:solidFill>
            </a:endParaRPr>
          </a:p>
        </p:txBody>
      </p:sp>
      <p:sp>
        <p:nvSpPr>
          <p:cNvPr id="2" name="Title 1">
            <a:extLst>
              <a:ext uri="{FF2B5EF4-FFF2-40B4-BE49-F238E27FC236}"/>
            </a:extLst>
          </p:cNvPr>
          <p:cNvSpPr>
            <a:spLocks noGrp="1"/>
          </p:cNvSpPr>
          <p:nvPr>
            <p:ph type="title"/>
          </p:nvPr>
        </p:nvSpPr>
        <p:spPr/>
        <p:txBody>
          <a:bodyPr/>
          <a:lstStyle/>
          <a:p>
            <a:pPr marL="484632" eaLnBrk="1" fontAlgn="auto" hangingPunct="1">
              <a:spcAft>
                <a:spcPts val="0"/>
              </a:spcAft>
              <a:defRPr/>
            </a:pPr>
            <a:r>
              <a:rPr lang="en-GB" dirty="0">
                <a:solidFill>
                  <a:schemeClr val="tx1"/>
                </a:solidFill>
              </a:rPr>
              <a:t>Causes of PGP</a:t>
            </a:r>
            <a:endParaRPr lang="en-US" dirty="0">
              <a:solidFill>
                <a:schemeClr val="tx1"/>
              </a:solidFill>
            </a:endParaRPr>
          </a:p>
        </p:txBody>
      </p:sp>
      <p:pic>
        <p:nvPicPr>
          <p:cNvPr id="4" name="~PP2539.WAV">
            <a:hlinkClick r:id="" action="ppaction://media"/>
          </p:cNvPr>
          <p:cNvPicPr>
            <a:picLocks noRot="1" noChangeAspect="1"/>
          </p:cNvPicPr>
          <p:nvPr>
            <a:wavAudioFile r:embed="rId1" name="~PP2018.WAV"/>
          </p:nvPr>
        </p:nvPicPr>
        <p:blipFill>
          <a:blip r:embed="rId4">
            <a:extLst>
              <a:ext uri="{28A0092B-C50C-407E-A947-70E740481C1C}">
                <a14:useLocalDpi xmlns:a14="http://schemas.microsoft.com/office/drawing/2010/main" val="0"/>
              </a:ext>
            </a:extLst>
          </a:blip>
          <a:srcRect/>
          <a:stretch>
            <a:fillRect/>
          </a:stretch>
        </p:blipFill>
        <p:spPr bwMode="auto">
          <a:xfrm>
            <a:off x="8653463" y="636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96768"/>
      </p:ext>
    </p:extLst>
  </p:cSld>
  <p:clrMapOvr>
    <a:masterClrMapping/>
  </p:clrMapOvr>
  <p:transition advTm="5346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357188"/>
            <a:ext cx="6078538"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4"/>
          <p:cNvSpPr txBox="1">
            <a:spLocks noChangeArrowheads="1"/>
          </p:cNvSpPr>
          <p:nvPr/>
        </p:nvSpPr>
        <p:spPr bwMode="auto">
          <a:xfrm>
            <a:off x="1643063" y="5643563"/>
            <a:ext cx="7000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GB" altLang="en-US">
                <a:latin typeface="Arial" charset="0"/>
              </a:rPr>
              <a:t>Picture from O’Dwyer, M. (2009) </a:t>
            </a:r>
            <a:r>
              <a:rPr lang="en-GB" altLang="en-US" i="1">
                <a:latin typeface="Arial" charset="0"/>
              </a:rPr>
              <a:t>Hold it Sister: The Confident Girl’s Guide to a leak-free life. </a:t>
            </a:r>
            <a:r>
              <a:rPr lang="en-GB" altLang="en-US">
                <a:latin typeface="Arial" charset="0"/>
              </a:rPr>
              <a:t>Queensland: RedSok Publishing.</a:t>
            </a:r>
          </a:p>
        </p:txBody>
      </p:sp>
      <p:pic>
        <p:nvPicPr>
          <p:cNvPr id="4" name="~PP3539.WAV">
            <a:hlinkClick r:id="" action="ppaction://media"/>
          </p:cNvPr>
          <p:cNvPicPr>
            <a:picLocks noRot="1" noChangeAspect="1"/>
          </p:cNvPicPr>
          <p:nvPr>
            <a:wavAudioFile r:embed="rId1" name="~PP3518.WAV"/>
          </p:nvPr>
        </p:nvPicPr>
        <p:blipFill>
          <a:blip r:embed="rId4">
            <a:extLst>
              <a:ext uri="{28A0092B-C50C-407E-A947-70E740481C1C}">
                <a14:useLocalDpi xmlns:a14="http://schemas.microsoft.com/office/drawing/2010/main" val="0"/>
              </a:ext>
            </a:extLst>
          </a:blip>
          <a:srcRect/>
          <a:stretch>
            <a:fillRect/>
          </a:stretch>
        </p:blipFill>
        <p:spPr bwMode="auto">
          <a:xfrm>
            <a:off x="8653463" y="636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805524"/>
      </p:ext>
    </p:extLst>
  </p:cSld>
  <p:clrMapOvr>
    <a:masterClrMapping/>
  </p:clrMapOvr>
  <p:transition advTm="12402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noChangeArrowheads="1"/>
          </p:cNvSpPr>
          <p:nvPr>
            <p:ph idx="1"/>
          </p:nvPr>
        </p:nvSpPr>
        <p:spPr/>
        <p:txBody>
          <a:bodyPr/>
          <a:lstStyle/>
          <a:p>
            <a:pPr eaLnBrk="1" hangingPunct="1">
              <a:buFont typeface="Arial" charset="0"/>
              <a:buChar char="•"/>
            </a:pPr>
            <a:r>
              <a:rPr lang="en-GB" altLang="en-US" smtClean="0"/>
              <a:t>Previous low back and pelvic girdle pain</a:t>
            </a:r>
          </a:p>
          <a:p>
            <a:pPr eaLnBrk="1" hangingPunct="1">
              <a:buFont typeface="Arial" charset="0"/>
              <a:buChar char="•"/>
            </a:pPr>
            <a:r>
              <a:rPr lang="en-GB" altLang="en-US" smtClean="0"/>
              <a:t>More than one pregnancy</a:t>
            </a:r>
          </a:p>
          <a:p>
            <a:pPr eaLnBrk="1" hangingPunct="1">
              <a:buFont typeface="Arial" charset="0"/>
              <a:buChar char="•"/>
            </a:pPr>
            <a:r>
              <a:rPr lang="en-GB" altLang="en-US" smtClean="0"/>
              <a:t>Previous pelvic injury</a:t>
            </a:r>
          </a:p>
          <a:p>
            <a:pPr eaLnBrk="1" hangingPunct="1">
              <a:buFont typeface="Arial" charset="0"/>
              <a:buChar char="•"/>
            </a:pPr>
            <a:r>
              <a:rPr lang="en-GB" altLang="en-US" smtClean="0"/>
              <a:t>A hard physical job or awkward working conditions</a:t>
            </a:r>
          </a:p>
          <a:p>
            <a:pPr eaLnBrk="1" hangingPunct="1">
              <a:buFont typeface="Arial" charset="0"/>
              <a:buChar char="•"/>
            </a:pPr>
            <a:r>
              <a:rPr lang="en-GB" altLang="en-US" smtClean="0"/>
              <a:t>Increased mobility of other joints</a:t>
            </a:r>
          </a:p>
          <a:p>
            <a:pPr eaLnBrk="1" hangingPunct="1"/>
            <a:endParaRPr lang="en-US" altLang="en-US" smtClean="0"/>
          </a:p>
        </p:txBody>
      </p:sp>
      <p:sp>
        <p:nvSpPr>
          <p:cNvPr id="2" name="Title 1">
            <a:extLst>
              <a:ext uri="{FF2B5EF4-FFF2-40B4-BE49-F238E27FC236}"/>
            </a:extLst>
          </p:cNvPr>
          <p:cNvSpPr>
            <a:spLocks noGrp="1"/>
          </p:cNvSpPr>
          <p:nvPr>
            <p:ph type="title"/>
          </p:nvPr>
        </p:nvSpPr>
        <p:spPr/>
        <p:txBody>
          <a:bodyPr/>
          <a:lstStyle/>
          <a:p>
            <a:pPr marL="484632" eaLnBrk="1" fontAlgn="auto" hangingPunct="1">
              <a:spcAft>
                <a:spcPts val="0"/>
              </a:spcAft>
              <a:defRPr/>
            </a:pPr>
            <a:r>
              <a:rPr lang="en-GB" dirty="0">
                <a:solidFill>
                  <a:schemeClr val="tx1"/>
                </a:solidFill>
              </a:rPr>
              <a:t>Risk Factors</a:t>
            </a:r>
            <a:endParaRPr lang="en-US" dirty="0">
              <a:solidFill>
                <a:schemeClr val="tx1"/>
              </a:solidFill>
            </a:endParaRPr>
          </a:p>
        </p:txBody>
      </p:sp>
      <p:pic>
        <p:nvPicPr>
          <p:cNvPr id="4" name="~PP5539.WAV">
            <a:hlinkClick r:id="" action="ppaction://media"/>
          </p:cNvPr>
          <p:cNvPicPr>
            <a:picLocks noRot="1" noChangeAspect="1"/>
          </p:cNvPicPr>
          <p:nvPr>
            <a:wavAudioFile r:embed="rId1" name="~PP57.WAV"/>
          </p:nvPr>
        </p:nvPicPr>
        <p:blipFill>
          <a:blip r:embed="rId3">
            <a:extLst>
              <a:ext uri="{28A0092B-C50C-407E-A947-70E740481C1C}">
                <a14:useLocalDpi xmlns:a14="http://schemas.microsoft.com/office/drawing/2010/main" val="0"/>
              </a:ext>
            </a:extLst>
          </a:blip>
          <a:srcRect/>
          <a:stretch>
            <a:fillRect/>
          </a:stretch>
        </p:blipFill>
        <p:spPr bwMode="auto">
          <a:xfrm>
            <a:off x="8653463" y="636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537199"/>
      </p:ext>
    </p:extLst>
  </p:cSld>
  <p:clrMapOvr>
    <a:masterClrMapping/>
  </p:clrMapOvr>
  <p:transition advTm="5367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4">
            <a:extLst>
              <a:ext uri="{28A0092B-C50C-407E-A947-70E740481C1C}">
                <a14:useLocalDpi xmlns:a14="http://schemas.microsoft.com/office/drawing/2010/main" val="0"/>
              </a:ext>
            </a:extLst>
          </a:blip>
          <a:srcRect b="24677"/>
          <a:stretch>
            <a:fillRect/>
          </a:stretch>
        </p:blipFill>
        <p:spPr bwMode="auto">
          <a:xfrm>
            <a:off x="323850" y="2276475"/>
            <a:ext cx="52006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4"/>
          <p:cNvSpPr txBox="1">
            <a:spLocks noChangeArrowheads="1"/>
          </p:cNvSpPr>
          <p:nvPr/>
        </p:nvSpPr>
        <p:spPr bwMode="auto">
          <a:xfrm>
            <a:off x="5413375" y="2076450"/>
            <a:ext cx="2952750" cy="378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en-GB" altLang="en-US" sz="2000"/>
              <a:t>Blood Volume Increase-1.5kg</a:t>
            </a:r>
          </a:p>
          <a:p>
            <a:r>
              <a:rPr lang="en-GB" altLang="en-US" sz="2000"/>
              <a:t>Fat-3.5kg</a:t>
            </a:r>
          </a:p>
          <a:p>
            <a:r>
              <a:rPr lang="en-GB" altLang="en-US" sz="2000"/>
              <a:t>Amniotic Fluid-0.8kg</a:t>
            </a:r>
          </a:p>
          <a:p>
            <a:r>
              <a:rPr lang="en-GB" altLang="en-US" sz="2000"/>
              <a:t>Baby-3.4kg</a:t>
            </a:r>
          </a:p>
          <a:p>
            <a:r>
              <a:rPr lang="en-GB" altLang="en-US" sz="2000"/>
              <a:t>Breasts-0.4kg</a:t>
            </a:r>
          </a:p>
          <a:p>
            <a:r>
              <a:rPr lang="en-GB" altLang="en-US" sz="2000"/>
              <a:t>Placenta- 0.6kg</a:t>
            </a:r>
          </a:p>
          <a:p>
            <a:r>
              <a:rPr lang="en-GB" altLang="en-US" sz="2000"/>
              <a:t>Extra Cellular Fluid-1.4kg</a:t>
            </a:r>
          </a:p>
          <a:p>
            <a:r>
              <a:rPr lang="en-GB" altLang="en-US" sz="2000"/>
              <a:t>Uterus Incrase-0.9kg</a:t>
            </a:r>
          </a:p>
          <a:p>
            <a:endParaRPr lang="en-GB" altLang="en-US" sz="2000"/>
          </a:p>
          <a:p>
            <a:r>
              <a:rPr lang="en-GB" altLang="en-US" sz="2000"/>
              <a:t>Which equals 12.5kg (just under 2 stone)</a:t>
            </a:r>
          </a:p>
        </p:txBody>
      </p:sp>
      <p:sp>
        <p:nvSpPr>
          <p:cNvPr id="6" name="Title 5">
            <a:extLst>
              <a:ext uri="{FF2B5EF4-FFF2-40B4-BE49-F238E27FC236}"/>
            </a:extLst>
          </p:cNvPr>
          <p:cNvSpPr>
            <a:spLocks noGrp="1"/>
          </p:cNvSpPr>
          <p:nvPr>
            <p:ph type="title"/>
          </p:nvPr>
        </p:nvSpPr>
        <p:spPr/>
        <p:txBody>
          <a:bodyPr>
            <a:normAutofit fontScale="90000"/>
          </a:bodyPr>
          <a:lstStyle/>
          <a:p>
            <a:pPr eaLnBrk="1" hangingPunct="1">
              <a:defRPr/>
            </a:pPr>
            <a:r>
              <a:rPr lang="en-GB" dirty="0"/>
              <a:t>Gradual Weight Gain In Pregnancy</a:t>
            </a:r>
          </a:p>
        </p:txBody>
      </p:sp>
      <p:pic>
        <p:nvPicPr>
          <p:cNvPr id="5" name="~PP9539.WAV">
            <a:hlinkClick r:id="" action="ppaction://media"/>
          </p:cNvPr>
          <p:cNvPicPr>
            <a:picLocks noRot="1" noChangeAspect="1"/>
          </p:cNvPicPr>
          <p:nvPr>
            <a:wavAudioFile r:embed="rId1" name="~PP925.WAV"/>
          </p:nvPr>
        </p:nvPicPr>
        <p:blipFill>
          <a:blip r:embed="rId5">
            <a:extLst>
              <a:ext uri="{28A0092B-C50C-407E-A947-70E740481C1C}">
                <a14:useLocalDpi xmlns:a14="http://schemas.microsoft.com/office/drawing/2010/main" val="0"/>
              </a:ext>
            </a:extLst>
          </a:blip>
          <a:srcRect/>
          <a:stretch>
            <a:fillRect/>
          </a:stretch>
        </p:blipFill>
        <p:spPr bwMode="auto">
          <a:xfrm>
            <a:off x="8653463" y="636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054557"/>
      </p:ext>
    </p:extLst>
  </p:cSld>
  <p:clrMapOvr>
    <a:masterClrMapping/>
  </p:clrMapOvr>
  <p:transition advTm="5391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noChangeArrowheads="1"/>
          </p:cNvSpPr>
          <p:nvPr>
            <p:ph idx="1"/>
          </p:nvPr>
        </p:nvSpPr>
        <p:spPr>
          <a:xfrm>
            <a:off x="839788" y="2427288"/>
            <a:ext cx="7332662" cy="3089275"/>
          </a:xfrm>
        </p:spPr>
        <p:txBody>
          <a:bodyPr>
            <a:normAutofit fontScale="92500" lnSpcReduction="10000"/>
          </a:bodyPr>
          <a:lstStyle/>
          <a:p>
            <a:pPr eaLnBrk="1" hangingPunct="1"/>
            <a:r>
              <a:rPr lang="en-GB" altLang="en-US" smtClean="0"/>
              <a:t> </a:t>
            </a:r>
            <a:r>
              <a:rPr lang="en-GB" altLang="en-US" sz="2400" smtClean="0"/>
              <a:t>To understand the symptoms that you are experiencing.</a:t>
            </a:r>
          </a:p>
          <a:p>
            <a:pPr eaLnBrk="1" hangingPunct="1"/>
            <a:r>
              <a:rPr lang="en-GB" altLang="en-US" sz="2400" smtClean="0"/>
              <a:t>To help you identify changes you can make in your daily living.</a:t>
            </a:r>
          </a:p>
          <a:p>
            <a:pPr eaLnBrk="1" hangingPunct="1"/>
            <a:endParaRPr lang="en-GB" altLang="en-US" sz="2400" smtClean="0"/>
          </a:p>
          <a:p>
            <a:pPr eaLnBrk="1" hangingPunct="1"/>
            <a:r>
              <a:rPr lang="en-GB" altLang="en-US" sz="2400" smtClean="0"/>
              <a:t>Hopefully, you will be able to download from this website an accompanying “Individual Plan “ which will help you reduce activities that are provoking your symptoms.</a:t>
            </a:r>
          </a:p>
          <a:p>
            <a:pPr eaLnBrk="1" hangingPunct="1"/>
            <a:endParaRPr lang="en-GB" altLang="en-US" sz="2400" smtClean="0"/>
          </a:p>
          <a:p>
            <a:pPr eaLnBrk="1" hangingPunct="1"/>
            <a:endParaRPr lang="en-GB" altLang="en-US" sz="2400" smtClean="0"/>
          </a:p>
          <a:p>
            <a:pPr eaLnBrk="1" hangingPunct="1"/>
            <a:endParaRPr lang="en-GB" altLang="en-US" smtClean="0"/>
          </a:p>
        </p:txBody>
      </p:sp>
      <p:sp>
        <p:nvSpPr>
          <p:cNvPr id="4" name="Title 3">
            <a:extLst>
              <a:ext uri="{FF2B5EF4-FFF2-40B4-BE49-F238E27FC236}"/>
            </a:extLst>
          </p:cNvPr>
          <p:cNvSpPr>
            <a:spLocks noGrp="1"/>
          </p:cNvSpPr>
          <p:nvPr>
            <p:ph type="title"/>
          </p:nvPr>
        </p:nvSpPr>
        <p:spPr/>
        <p:txBody>
          <a:bodyPr/>
          <a:lstStyle/>
          <a:p>
            <a:pPr eaLnBrk="1" hangingPunct="1">
              <a:defRPr/>
            </a:pPr>
            <a:r>
              <a:rPr lang="en-GB" dirty="0"/>
              <a:t>The aim of the session</a:t>
            </a:r>
          </a:p>
        </p:txBody>
      </p:sp>
      <p:pic>
        <p:nvPicPr>
          <p:cNvPr id="8" name="~PP1492.WAV">
            <a:hlinkClick r:id="" action="ppaction://media"/>
          </p:cNvPr>
          <p:cNvPicPr>
            <a:picLocks noRot="1" noChangeAspect="1"/>
          </p:cNvPicPr>
          <p:nvPr>
            <a:wavAudioFile r:embed="rId1" name="~PP1147.WAV"/>
          </p:nvPr>
        </p:nvPicPr>
        <p:blipFill>
          <a:blip r:embed="rId3">
            <a:extLst>
              <a:ext uri="{28A0092B-C50C-407E-A947-70E740481C1C}">
                <a14:useLocalDpi xmlns:a14="http://schemas.microsoft.com/office/drawing/2010/main" val="0"/>
              </a:ext>
            </a:extLst>
          </a:blip>
          <a:srcRect/>
          <a:stretch>
            <a:fillRect/>
          </a:stretch>
        </p:blipFill>
        <p:spPr bwMode="auto">
          <a:xfrm>
            <a:off x="8653463" y="636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2134227"/>
      </p:ext>
    </p:extLst>
  </p:cSld>
  <p:clrMapOvr>
    <a:masterClrMapping/>
  </p:clrMapOvr>
  <p:transition advTm="3395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noChangeArrowheads="1"/>
          </p:cNvSpPr>
          <p:nvPr>
            <p:ph idx="1"/>
          </p:nvPr>
        </p:nvSpPr>
        <p:spPr/>
        <p:txBody>
          <a:bodyPr/>
          <a:lstStyle/>
          <a:p>
            <a:pPr eaLnBrk="1" hangingPunct="1"/>
            <a:r>
              <a:rPr lang="en-GB" altLang="en-US" smtClean="0"/>
              <a:t>Explanation and risk factors of  Pelvic Girdle pain</a:t>
            </a:r>
          </a:p>
          <a:p>
            <a:pPr eaLnBrk="1" hangingPunct="1"/>
            <a:endParaRPr lang="en-GB" altLang="en-US" smtClean="0"/>
          </a:p>
          <a:p>
            <a:pPr eaLnBrk="1" hangingPunct="1"/>
            <a:r>
              <a:rPr lang="en-GB" altLang="en-US" smtClean="0"/>
              <a:t>Pacing and planning</a:t>
            </a:r>
          </a:p>
          <a:p>
            <a:pPr eaLnBrk="1" hangingPunct="1"/>
            <a:endParaRPr lang="en-GB" altLang="en-US" smtClean="0"/>
          </a:p>
          <a:p>
            <a:pPr eaLnBrk="1" hangingPunct="1"/>
            <a:r>
              <a:rPr lang="en-GB" altLang="en-US" smtClean="0"/>
              <a:t>Avoiding and adapting activities specific to you</a:t>
            </a:r>
          </a:p>
          <a:p>
            <a:pPr eaLnBrk="1" hangingPunct="1">
              <a:buFont typeface="Calibri" pitchFamily="34" charset="0"/>
              <a:buNone/>
            </a:pPr>
            <a:endParaRPr lang="en-GB" altLang="en-US" smtClean="0"/>
          </a:p>
          <a:p>
            <a:endParaRPr lang="en-GB" altLang="en-US" smtClean="0"/>
          </a:p>
        </p:txBody>
      </p:sp>
      <p:sp>
        <p:nvSpPr>
          <p:cNvPr id="2" name="Title 1">
            <a:extLst>
              <a:ext uri="{FF2B5EF4-FFF2-40B4-BE49-F238E27FC236}"/>
            </a:extLst>
          </p:cNvPr>
          <p:cNvSpPr>
            <a:spLocks noGrp="1"/>
          </p:cNvSpPr>
          <p:nvPr>
            <p:ph type="title"/>
          </p:nvPr>
        </p:nvSpPr>
        <p:spPr/>
        <p:txBody>
          <a:bodyPr/>
          <a:lstStyle/>
          <a:p>
            <a:pPr>
              <a:defRPr/>
            </a:pPr>
            <a:r>
              <a:rPr lang="en-GB" dirty="0"/>
              <a:t>Content of Group</a:t>
            </a:r>
          </a:p>
        </p:txBody>
      </p:sp>
      <p:pic>
        <p:nvPicPr>
          <p:cNvPr id="4" name="~PP3507.WAV">
            <a:hlinkClick r:id="" action="ppaction://media"/>
          </p:cNvPr>
          <p:cNvPicPr>
            <a:picLocks noRot="1" noChangeAspect="1"/>
          </p:cNvPicPr>
          <p:nvPr>
            <a:wavAudioFile r:embed="rId1" name="~PP3550.WAV"/>
          </p:nvPr>
        </p:nvPicPr>
        <p:blipFill>
          <a:blip r:embed="rId3">
            <a:extLst>
              <a:ext uri="{28A0092B-C50C-407E-A947-70E740481C1C}">
                <a14:useLocalDpi xmlns:a14="http://schemas.microsoft.com/office/drawing/2010/main" val="0"/>
              </a:ext>
            </a:extLst>
          </a:blip>
          <a:srcRect/>
          <a:stretch>
            <a:fillRect/>
          </a:stretch>
        </p:blipFill>
        <p:spPr bwMode="auto">
          <a:xfrm>
            <a:off x="8653463" y="636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8904856"/>
      </p:ext>
    </p:extLst>
  </p:cSld>
  <p:clrMapOvr>
    <a:masterClrMapping/>
  </p:clrMapOvr>
  <p:transition advTm="2882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1028700" y="2286000"/>
            <a:ext cx="7215188" cy="3663950"/>
          </a:xfrm>
        </p:spPr>
        <p:txBody>
          <a:bodyPr rtlCol="0">
            <a:normAutofit fontScale="25000" lnSpcReduction="20000"/>
          </a:bodyPr>
          <a:lstStyle/>
          <a:p>
            <a:pPr marL="384048" indent="-384048" eaLnBrk="1" fontAlgn="auto" hangingPunct="1">
              <a:defRPr/>
            </a:pPr>
            <a:r>
              <a:rPr lang="en-GB" sz="9600" dirty="0" smtClean="0">
                <a:solidFill>
                  <a:schemeClr val="tx1">
                    <a:lumMod val="75000"/>
                    <a:lumOff val="25000"/>
                  </a:schemeClr>
                </a:solidFill>
                <a:cs typeface="Arial" panose="020B0604020202020204" pitchFamily="34" charset="0"/>
              </a:rPr>
              <a:t>“If only I’d known that sooner”</a:t>
            </a:r>
          </a:p>
          <a:p>
            <a:pPr marL="384048" indent="-384048" eaLnBrk="1" fontAlgn="auto" hangingPunct="1">
              <a:defRPr/>
            </a:pPr>
            <a:endParaRPr lang="en-GB" sz="8000" dirty="0" smtClean="0">
              <a:solidFill>
                <a:schemeClr val="tx1">
                  <a:lumMod val="75000"/>
                  <a:lumOff val="25000"/>
                </a:schemeClr>
              </a:solidFill>
              <a:cs typeface="Arial" panose="020B0604020202020204" pitchFamily="34" charset="0"/>
            </a:endParaRPr>
          </a:p>
          <a:p>
            <a:pPr marL="384048" indent="-384048" eaLnBrk="1" fontAlgn="auto" hangingPunct="1">
              <a:defRPr/>
            </a:pPr>
            <a:endParaRPr lang="en-GB" sz="8000" dirty="0" smtClean="0">
              <a:solidFill>
                <a:schemeClr val="tx1">
                  <a:lumMod val="75000"/>
                  <a:lumOff val="25000"/>
                </a:schemeClr>
              </a:solidFill>
              <a:cs typeface="Arial" panose="020B0604020202020204" pitchFamily="34" charset="0"/>
            </a:endParaRPr>
          </a:p>
          <a:p>
            <a:pPr marL="384048" indent="-384048" eaLnBrk="1" fontAlgn="auto" hangingPunct="1">
              <a:defRPr/>
            </a:pPr>
            <a:r>
              <a:rPr lang="en-GB" sz="9600" dirty="0" smtClean="0">
                <a:solidFill>
                  <a:schemeClr val="tx1">
                    <a:lumMod val="75000"/>
                    <a:lumOff val="25000"/>
                  </a:schemeClr>
                </a:solidFill>
                <a:cs typeface="Arial" panose="020B0604020202020204" pitchFamily="34" charset="0"/>
              </a:rPr>
              <a:t>Unfortunately , due to the current situation we are unable to offer face to face appointments. We do hope to be able to ring you to discuss your symptoms, depending on how quickly we as physiotherapists get deployed to the wards.</a:t>
            </a:r>
            <a:endParaRPr lang="en-GB" sz="9600" dirty="0">
              <a:solidFill>
                <a:schemeClr val="tx1">
                  <a:lumMod val="75000"/>
                  <a:lumOff val="25000"/>
                </a:schemeClr>
              </a:solidFill>
              <a:cs typeface="Arial" panose="020B0604020202020204" pitchFamily="34" charset="0"/>
            </a:endParaRPr>
          </a:p>
          <a:p>
            <a:pPr marL="384048" indent="-384048" eaLnBrk="1" fontAlgn="auto" hangingPunct="1">
              <a:buFont typeface="Calibri" pitchFamily="34" charset="0"/>
              <a:buNone/>
              <a:defRPr/>
            </a:pPr>
            <a:endParaRPr lang="en-GB" sz="8000" dirty="0">
              <a:solidFill>
                <a:schemeClr val="tx1">
                  <a:lumMod val="75000"/>
                  <a:lumOff val="25000"/>
                </a:schemeClr>
              </a:solidFill>
              <a:cs typeface="Arial" panose="020B0604020202020204" pitchFamily="34" charset="0"/>
            </a:endParaRPr>
          </a:p>
          <a:p>
            <a:pPr marL="384048" indent="-384048" eaLnBrk="1" fontAlgn="auto" hangingPunct="1">
              <a:defRPr/>
            </a:pPr>
            <a:endParaRPr lang="en-GB" sz="2200" dirty="0">
              <a:solidFill>
                <a:schemeClr val="tx1">
                  <a:lumMod val="75000"/>
                  <a:lumOff val="25000"/>
                </a:schemeClr>
              </a:solidFill>
            </a:endParaRPr>
          </a:p>
          <a:p>
            <a:pPr marL="0" indent="0" eaLnBrk="1" fontAlgn="auto" hangingPunct="1">
              <a:buFont typeface="Franklin Gothic Book" panose="020B0503020102020204" pitchFamily="34" charset="0"/>
              <a:buNone/>
              <a:defRPr/>
            </a:pPr>
            <a:endParaRPr lang="en-GB" sz="2200" dirty="0">
              <a:solidFill>
                <a:schemeClr val="tx1">
                  <a:lumMod val="75000"/>
                  <a:lumOff val="25000"/>
                </a:schemeClr>
              </a:solidFill>
            </a:endParaRPr>
          </a:p>
          <a:p>
            <a:pPr marL="0" indent="0" eaLnBrk="1" fontAlgn="auto" hangingPunct="1">
              <a:buFont typeface="Franklin Gothic Book" panose="020B0503020102020204" pitchFamily="34" charset="0"/>
              <a:buNone/>
              <a:defRPr/>
            </a:pPr>
            <a:r>
              <a:rPr lang="en-GB" sz="2200" dirty="0">
                <a:solidFill>
                  <a:schemeClr val="tx1">
                    <a:lumMod val="75000"/>
                    <a:lumOff val="25000"/>
                  </a:schemeClr>
                </a:solidFill>
              </a:rPr>
              <a:t> </a:t>
            </a:r>
          </a:p>
          <a:p>
            <a:pPr marL="0" indent="0" eaLnBrk="1" fontAlgn="auto" hangingPunct="1">
              <a:buFont typeface="Franklin Gothic Book" panose="020B0503020102020204" pitchFamily="34" charset="0"/>
              <a:buNone/>
              <a:defRPr/>
            </a:pPr>
            <a:endParaRPr lang="en-GB" dirty="0">
              <a:solidFill>
                <a:schemeClr val="tx1">
                  <a:lumMod val="75000"/>
                  <a:lumOff val="25000"/>
                </a:schemeClr>
              </a:solidFill>
            </a:endParaRPr>
          </a:p>
          <a:p>
            <a:pPr marL="0" indent="0" eaLnBrk="1" fontAlgn="auto" hangingPunct="1">
              <a:buFont typeface="Franklin Gothic Book" panose="020B0503020102020204" pitchFamily="34" charset="0"/>
              <a:buNone/>
              <a:defRPr/>
            </a:pPr>
            <a:endParaRPr lang="en-GB" dirty="0">
              <a:solidFill>
                <a:schemeClr val="tx1">
                  <a:lumMod val="75000"/>
                  <a:lumOff val="25000"/>
                </a:schemeClr>
              </a:solidFill>
            </a:endParaRPr>
          </a:p>
          <a:p>
            <a:pPr marL="0" indent="0" eaLnBrk="1" fontAlgn="auto" hangingPunct="1">
              <a:buFont typeface="Franklin Gothic Book" panose="020B0503020102020204" pitchFamily="34" charset="0"/>
              <a:buNone/>
              <a:defRPr/>
            </a:pPr>
            <a:r>
              <a:rPr lang="en-GB" dirty="0">
                <a:solidFill>
                  <a:schemeClr val="tx1">
                    <a:lumMod val="75000"/>
                    <a:lumOff val="25000"/>
                  </a:schemeClr>
                </a:solidFill>
              </a:rPr>
              <a:t> </a:t>
            </a:r>
          </a:p>
          <a:p>
            <a:pPr marL="384048" indent="-384048" eaLnBrk="1" fontAlgn="auto" hangingPunct="1">
              <a:defRPr/>
            </a:pPr>
            <a:endParaRPr lang="en-GB" dirty="0">
              <a:solidFill>
                <a:schemeClr val="tx1">
                  <a:lumMod val="75000"/>
                  <a:lumOff val="25000"/>
                </a:schemeClr>
              </a:solidFill>
            </a:endParaRPr>
          </a:p>
        </p:txBody>
      </p:sp>
      <p:sp>
        <p:nvSpPr>
          <p:cNvPr id="2" name="Title 1">
            <a:extLst>
              <a:ext uri="{FF2B5EF4-FFF2-40B4-BE49-F238E27FC236}"/>
            </a:extLst>
          </p:cNvPr>
          <p:cNvSpPr>
            <a:spLocks noGrp="1"/>
          </p:cNvSpPr>
          <p:nvPr>
            <p:ph type="title"/>
          </p:nvPr>
        </p:nvSpPr>
        <p:spPr/>
        <p:txBody>
          <a:bodyPr>
            <a:normAutofit fontScale="90000"/>
          </a:bodyPr>
          <a:lstStyle/>
          <a:p>
            <a:pPr eaLnBrk="1" fontAlgn="auto" hangingPunct="1">
              <a:spcAft>
                <a:spcPts val="0"/>
              </a:spcAft>
              <a:defRPr/>
            </a:pPr>
            <a:r>
              <a:rPr lang="en-GB" dirty="0">
                <a:solidFill>
                  <a:schemeClr val="tx1">
                    <a:lumMod val="75000"/>
                    <a:lumOff val="25000"/>
                  </a:schemeClr>
                </a:solidFill>
              </a:rPr>
              <a:t>Will I have an individual appointment?</a:t>
            </a:r>
          </a:p>
        </p:txBody>
      </p:sp>
      <p:pic>
        <p:nvPicPr>
          <p:cNvPr id="4" name="~PP2507.WAV">
            <a:hlinkClick r:id="" action="ppaction://media"/>
          </p:cNvPr>
          <p:cNvPicPr>
            <a:picLocks noRot="1" noChangeAspect="1"/>
          </p:cNvPicPr>
          <p:nvPr>
            <a:wavAudioFile r:embed="rId1" name="~PP2513.WAV"/>
          </p:nvPr>
        </p:nvPicPr>
        <p:blipFill>
          <a:blip r:embed="rId3">
            <a:extLst>
              <a:ext uri="{28A0092B-C50C-407E-A947-70E740481C1C}">
                <a14:useLocalDpi xmlns:a14="http://schemas.microsoft.com/office/drawing/2010/main" val="0"/>
              </a:ext>
            </a:extLst>
          </a:blip>
          <a:srcRect/>
          <a:stretch>
            <a:fillRect/>
          </a:stretch>
        </p:blipFill>
        <p:spPr bwMode="auto">
          <a:xfrm>
            <a:off x="8653463" y="636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7081904"/>
      </p:ext>
    </p:extLst>
  </p:cSld>
  <p:clrMapOvr>
    <a:masterClrMapping/>
  </p:clrMapOvr>
  <p:transition advTm="3141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822325" y="1846263"/>
            <a:ext cx="7543800" cy="4319587"/>
          </a:xfrm>
        </p:spPr>
        <p:txBody>
          <a:bodyPr rtlCol="0">
            <a:normAutofit fontScale="92500" lnSpcReduction="10000"/>
          </a:bodyPr>
          <a:lstStyle/>
          <a:p>
            <a:pPr marL="384048" indent="-384048" eaLnBrk="1" fontAlgn="auto" hangingPunct="1">
              <a:defRPr/>
            </a:pPr>
            <a:r>
              <a:rPr lang="en-GB" dirty="0">
                <a:solidFill>
                  <a:schemeClr val="tx1">
                    <a:lumMod val="75000"/>
                    <a:lumOff val="25000"/>
                  </a:schemeClr>
                </a:solidFill>
              </a:rPr>
              <a:t>Please do not make the assumption that because you have symptoms now that you </a:t>
            </a:r>
            <a:r>
              <a:rPr lang="en-GB" dirty="0" smtClean="0">
                <a:solidFill>
                  <a:schemeClr val="tx1">
                    <a:lumMod val="75000"/>
                    <a:lumOff val="25000"/>
                  </a:schemeClr>
                </a:solidFill>
              </a:rPr>
              <a:t>will automatically get worse</a:t>
            </a:r>
          </a:p>
          <a:p>
            <a:pPr marL="384048" indent="-384048" eaLnBrk="1" fontAlgn="auto" hangingPunct="1">
              <a:defRPr/>
            </a:pPr>
            <a:endParaRPr lang="en-GB" dirty="0">
              <a:solidFill>
                <a:schemeClr val="tx1">
                  <a:lumMod val="75000"/>
                  <a:lumOff val="25000"/>
                </a:schemeClr>
              </a:solidFill>
            </a:endParaRPr>
          </a:p>
          <a:p>
            <a:pPr marL="384048" indent="-384048" eaLnBrk="1" fontAlgn="auto" hangingPunct="1">
              <a:defRPr/>
            </a:pPr>
            <a:r>
              <a:rPr lang="en-GB" dirty="0">
                <a:solidFill>
                  <a:schemeClr val="tx1">
                    <a:lumMod val="75000"/>
                    <a:lumOff val="25000"/>
                  </a:schemeClr>
                </a:solidFill>
              </a:rPr>
              <a:t>We aim to help you understand what you can do to help yourself with our experience and </a:t>
            </a:r>
            <a:r>
              <a:rPr lang="en-GB" dirty="0" smtClean="0">
                <a:solidFill>
                  <a:schemeClr val="tx1">
                    <a:lumMod val="75000"/>
                    <a:lumOff val="25000"/>
                  </a:schemeClr>
                </a:solidFill>
              </a:rPr>
              <a:t>guidance</a:t>
            </a:r>
          </a:p>
          <a:p>
            <a:pPr marL="384048" indent="-384048" eaLnBrk="1" fontAlgn="auto" hangingPunct="1">
              <a:defRPr/>
            </a:pPr>
            <a:endParaRPr lang="en-GB" dirty="0" smtClean="0">
              <a:solidFill>
                <a:schemeClr val="tx1">
                  <a:lumMod val="75000"/>
                  <a:lumOff val="25000"/>
                </a:schemeClr>
              </a:solidFill>
            </a:endParaRPr>
          </a:p>
          <a:p>
            <a:pPr marL="384048" indent="-384048" eaLnBrk="1" fontAlgn="auto" hangingPunct="1">
              <a:buFont typeface="Calibri" pitchFamily="34" charset="0"/>
              <a:buNone/>
              <a:defRPr/>
            </a:pPr>
            <a:endParaRPr lang="en-GB" dirty="0">
              <a:solidFill>
                <a:schemeClr val="tx1">
                  <a:lumMod val="75000"/>
                  <a:lumOff val="25000"/>
                </a:schemeClr>
              </a:solidFill>
            </a:endParaRPr>
          </a:p>
          <a:p>
            <a:pPr marL="384048" indent="-384048" eaLnBrk="1" fontAlgn="auto" hangingPunct="1">
              <a:defRPr/>
            </a:pPr>
            <a:r>
              <a:rPr lang="en-GB" dirty="0" smtClean="0">
                <a:solidFill>
                  <a:schemeClr val="tx1">
                    <a:lumMod val="75000"/>
                    <a:lumOff val="25000"/>
                  </a:schemeClr>
                </a:solidFill>
              </a:rPr>
              <a:t>Start of your journey, putting you back in control</a:t>
            </a:r>
          </a:p>
          <a:p>
            <a:pPr marL="384048" indent="-384048" eaLnBrk="1" fontAlgn="auto" hangingPunct="1">
              <a:defRPr/>
            </a:pPr>
            <a:endParaRPr lang="en-GB" dirty="0">
              <a:solidFill>
                <a:schemeClr val="tx1">
                  <a:lumMod val="75000"/>
                  <a:lumOff val="25000"/>
                </a:schemeClr>
              </a:solidFill>
            </a:endParaRPr>
          </a:p>
          <a:p>
            <a:pPr marL="0" indent="0" eaLnBrk="1" fontAlgn="auto" hangingPunct="1">
              <a:buFont typeface="Franklin Gothic Book" panose="020B0503020102020204" pitchFamily="34" charset="0"/>
              <a:buNone/>
              <a:defRPr/>
            </a:pPr>
            <a:endParaRPr lang="en-GB" dirty="0">
              <a:solidFill>
                <a:schemeClr val="tx1">
                  <a:lumMod val="75000"/>
                  <a:lumOff val="25000"/>
                </a:schemeClr>
              </a:solidFill>
            </a:endParaRPr>
          </a:p>
          <a:p>
            <a:pPr marL="384048" indent="-384048" eaLnBrk="1" fontAlgn="auto" hangingPunct="1">
              <a:defRPr/>
            </a:pPr>
            <a:endParaRPr lang="en-GB" dirty="0">
              <a:solidFill>
                <a:schemeClr val="tx1">
                  <a:lumMod val="75000"/>
                  <a:lumOff val="25000"/>
                </a:schemeClr>
              </a:solidFill>
            </a:endParaRPr>
          </a:p>
          <a:p>
            <a:pPr marL="0" indent="0" eaLnBrk="1" fontAlgn="auto" hangingPunct="1">
              <a:buFont typeface="Franklin Gothic Book" panose="020B0503020102020204" pitchFamily="34" charset="0"/>
              <a:buNone/>
              <a:defRPr/>
            </a:pPr>
            <a:endParaRPr lang="en-GB" dirty="0">
              <a:solidFill>
                <a:schemeClr val="tx1">
                  <a:lumMod val="75000"/>
                  <a:lumOff val="25000"/>
                </a:schemeClr>
              </a:solidFill>
            </a:endParaRPr>
          </a:p>
          <a:p>
            <a:pPr marL="0" indent="0" eaLnBrk="1" fontAlgn="auto" hangingPunct="1">
              <a:buFont typeface="Franklin Gothic Book" panose="020B0503020102020204" pitchFamily="34" charset="0"/>
              <a:buNone/>
              <a:defRPr/>
            </a:pPr>
            <a:endParaRPr lang="en-GB" dirty="0">
              <a:solidFill>
                <a:schemeClr val="tx1">
                  <a:lumMod val="75000"/>
                  <a:lumOff val="25000"/>
                </a:schemeClr>
              </a:solidFill>
            </a:endParaRPr>
          </a:p>
          <a:p>
            <a:pPr marL="0" indent="0" eaLnBrk="1" fontAlgn="auto" hangingPunct="1">
              <a:buFont typeface="Franklin Gothic Book" panose="020B0503020102020204" pitchFamily="34" charset="0"/>
              <a:buNone/>
              <a:defRPr/>
            </a:pPr>
            <a:endParaRPr lang="en-GB" dirty="0">
              <a:solidFill>
                <a:schemeClr val="tx1">
                  <a:lumMod val="75000"/>
                  <a:lumOff val="25000"/>
                </a:schemeClr>
              </a:solidFill>
            </a:endParaRPr>
          </a:p>
          <a:p>
            <a:pPr marL="0" indent="0" eaLnBrk="1" fontAlgn="auto" hangingPunct="1">
              <a:buFont typeface="Franklin Gothic Book" panose="020B0503020102020204" pitchFamily="34" charset="0"/>
              <a:buNone/>
              <a:defRPr/>
            </a:pPr>
            <a:endParaRPr lang="en-GB" dirty="0">
              <a:solidFill>
                <a:schemeClr val="tx1">
                  <a:lumMod val="75000"/>
                  <a:lumOff val="25000"/>
                </a:schemeClr>
              </a:solidFill>
            </a:endParaRPr>
          </a:p>
          <a:p>
            <a:pPr marL="384048" indent="-384048" eaLnBrk="1" fontAlgn="auto" hangingPunct="1">
              <a:defRPr/>
            </a:pPr>
            <a:endParaRPr lang="en-GB" dirty="0">
              <a:solidFill>
                <a:schemeClr val="tx1">
                  <a:lumMod val="75000"/>
                  <a:lumOff val="25000"/>
                </a:schemeClr>
              </a:solidFill>
            </a:endParaRPr>
          </a:p>
        </p:txBody>
      </p:sp>
      <p:sp>
        <p:nvSpPr>
          <p:cNvPr id="8194" name="Title 1">
            <a:extLst>
              <a:ext uri="{FF2B5EF4-FFF2-40B4-BE49-F238E27FC236}"/>
            </a:extLst>
          </p:cNvPr>
          <p:cNvSpPr>
            <a:spLocks noGrp="1" noChangeArrowheads="1"/>
          </p:cNvSpPr>
          <p:nvPr>
            <p:ph type="title"/>
          </p:nvPr>
        </p:nvSpPr>
        <p:spPr/>
        <p:txBody>
          <a:bodyPr/>
          <a:lstStyle/>
          <a:p>
            <a:pPr eaLnBrk="1" fontAlgn="auto" hangingPunct="1">
              <a:spcAft>
                <a:spcPts val="0"/>
              </a:spcAft>
              <a:defRPr/>
            </a:pPr>
            <a:r>
              <a:rPr lang="en-GB" altLang="en-US" dirty="0">
                <a:solidFill>
                  <a:schemeClr val="tx1">
                    <a:lumMod val="75000"/>
                    <a:lumOff val="25000"/>
                  </a:schemeClr>
                </a:solidFill>
              </a:rPr>
              <a:t>Will I get worse?</a:t>
            </a:r>
          </a:p>
        </p:txBody>
      </p:sp>
      <p:pic>
        <p:nvPicPr>
          <p:cNvPr id="5" name="~PP5507.WAV">
            <a:hlinkClick r:id="" action="ppaction://media"/>
          </p:cNvPr>
          <p:cNvPicPr>
            <a:picLocks noRot="1" noChangeAspect="1"/>
          </p:cNvPicPr>
          <p:nvPr>
            <a:wavAudioFile r:embed="rId1" name="~PP553.WAV"/>
          </p:nvPr>
        </p:nvPicPr>
        <p:blipFill>
          <a:blip r:embed="rId3">
            <a:extLst>
              <a:ext uri="{28A0092B-C50C-407E-A947-70E740481C1C}">
                <a14:useLocalDpi xmlns:a14="http://schemas.microsoft.com/office/drawing/2010/main" val="0"/>
              </a:ext>
            </a:extLst>
          </a:blip>
          <a:srcRect/>
          <a:stretch>
            <a:fillRect/>
          </a:stretch>
        </p:blipFill>
        <p:spPr bwMode="auto">
          <a:xfrm>
            <a:off x="8653463" y="636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029430"/>
      </p:ext>
    </p:extLst>
  </p:cSld>
  <p:clrMapOvr>
    <a:masterClrMapping/>
  </p:clrMapOvr>
  <p:transition advTm="3879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noChangeArrowheads="1"/>
          </p:cNvSpPr>
          <p:nvPr>
            <p:ph idx="1"/>
          </p:nvPr>
        </p:nvSpPr>
        <p:spPr/>
        <p:txBody>
          <a:bodyPr anchor="ctr"/>
          <a:lstStyle/>
          <a:p>
            <a:pPr marL="447675" indent="-382588" eaLnBrk="1" hangingPunct="1">
              <a:buFont typeface="Wingdings 2" pitchFamily="18" charset="2"/>
              <a:buChar char=""/>
            </a:pPr>
            <a:r>
              <a:rPr lang="en-GB" altLang="en-US" smtClean="0"/>
              <a:t>Affects 1 in 5 pregnant women to varying degrees</a:t>
            </a:r>
          </a:p>
          <a:p>
            <a:pPr marL="447675" indent="-382588" eaLnBrk="1" hangingPunct="1">
              <a:buFont typeface="Wingdings 3" pitchFamily="18" charset="2"/>
              <a:buNone/>
            </a:pPr>
            <a:endParaRPr lang="en-GB" altLang="en-US" smtClean="0"/>
          </a:p>
          <a:p>
            <a:pPr marL="447675" indent="-382588" eaLnBrk="1" hangingPunct="1">
              <a:buFont typeface="Wingdings 3" pitchFamily="18" charset="2"/>
              <a:buNone/>
            </a:pPr>
            <a:endParaRPr lang="en-GB" altLang="en-US" smtClean="0"/>
          </a:p>
          <a:p>
            <a:pPr marL="822325" lvl="1" eaLnBrk="1" hangingPunct="1">
              <a:buFont typeface="Wingdings" pitchFamily="2" charset="2"/>
              <a:buChar char="§"/>
            </a:pPr>
            <a:endParaRPr lang="en-GB" altLang="en-US" smtClean="0"/>
          </a:p>
          <a:p>
            <a:pPr marL="447675" indent="-382588" eaLnBrk="1" hangingPunct="1">
              <a:buFont typeface="Wingdings 2" pitchFamily="18" charset="2"/>
              <a:buChar char=""/>
            </a:pPr>
            <a:endParaRPr lang="en-US" altLang="en-US" smtClean="0"/>
          </a:p>
        </p:txBody>
      </p:sp>
      <p:sp>
        <p:nvSpPr>
          <p:cNvPr id="2" name="Title 1">
            <a:extLst>
              <a:ext uri="{FF2B5EF4-FFF2-40B4-BE49-F238E27FC236}"/>
            </a:extLst>
          </p:cNvPr>
          <p:cNvSpPr>
            <a:spLocks noGrp="1"/>
          </p:cNvSpPr>
          <p:nvPr>
            <p:ph type="title"/>
          </p:nvPr>
        </p:nvSpPr>
        <p:spPr/>
        <p:txBody>
          <a:bodyPr/>
          <a:lstStyle/>
          <a:p>
            <a:pPr marL="484632" eaLnBrk="1" fontAlgn="auto" hangingPunct="1">
              <a:spcAft>
                <a:spcPts val="0"/>
              </a:spcAft>
              <a:defRPr/>
            </a:pPr>
            <a:r>
              <a:rPr lang="en-GB" dirty="0">
                <a:solidFill>
                  <a:schemeClr val="tx1"/>
                </a:solidFill>
              </a:rPr>
              <a:t>Is it just me?</a:t>
            </a:r>
            <a:endParaRPr lang="en-US" dirty="0">
              <a:solidFill>
                <a:schemeClr val="tx1"/>
              </a:solidFill>
            </a:endParaRPr>
          </a:p>
        </p:txBody>
      </p:sp>
      <p:pic>
        <p:nvPicPr>
          <p:cNvPr id="133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357563"/>
            <a:ext cx="5000625"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P1507.WAV">
            <a:hlinkClick r:id="" action="ppaction://media"/>
          </p:cNvPr>
          <p:cNvPicPr>
            <a:picLocks noRot="1" noChangeAspect="1"/>
          </p:cNvPicPr>
          <p:nvPr>
            <a:wavAudioFile r:embed="rId1" name="~PP1010.WAV"/>
          </p:nvPr>
        </p:nvPicPr>
        <p:blipFill>
          <a:blip r:embed="rId4">
            <a:extLst>
              <a:ext uri="{28A0092B-C50C-407E-A947-70E740481C1C}">
                <a14:useLocalDpi xmlns:a14="http://schemas.microsoft.com/office/drawing/2010/main" val="0"/>
              </a:ext>
            </a:extLst>
          </a:blip>
          <a:srcRect/>
          <a:stretch>
            <a:fillRect/>
          </a:stretch>
        </p:blipFill>
        <p:spPr bwMode="auto">
          <a:xfrm>
            <a:off x="8653463" y="636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4637832"/>
      </p:ext>
    </p:extLst>
  </p:cSld>
  <p:clrMapOvr>
    <a:masterClrMapping/>
  </p:clrMapOvr>
  <p:transition advTm="1255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marL="484632" eaLnBrk="1" fontAlgn="auto" hangingPunct="1">
              <a:spcAft>
                <a:spcPts val="0"/>
              </a:spcAft>
              <a:defRPr/>
            </a:pPr>
            <a:r>
              <a:rPr lang="en-GB" dirty="0">
                <a:solidFill>
                  <a:schemeClr val="tx1"/>
                </a:solidFill>
              </a:rPr>
              <a:t>What is PGP?</a:t>
            </a:r>
            <a:endParaRPr lang="en-US" dirty="0">
              <a:solidFill>
                <a:schemeClr val="tx1"/>
              </a:solidFill>
            </a:endParaRPr>
          </a:p>
        </p:txBody>
      </p:sp>
      <p:pic>
        <p:nvPicPr>
          <p:cNvPr id="14339" name="Picture 5" descr="http://www.baileybio.com/plogger/images/anatomy___physiology/04._powerpoint_-_skeletal_system/symphysis_pub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519363"/>
            <a:ext cx="37909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4"/>
          <p:cNvSpPr txBox="1">
            <a:spLocks noChangeArrowheads="1"/>
          </p:cNvSpPr>
          <p:nvPr/>
        </p:nvSpPr>
        <p:spPr bwMode="auto">
          <a:xfrm>
            <a:off x="1249363" y="5589588"/>
            <a:ext cx="692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en-GB" altLang="en-US" sz="2000"/>
              <a:t>Diagnosis is based upon certain signs and symptoms</a:t>
            </a:r>
          </a:p>
        </p:txBody>
      </p:sp>
      <p:sp>
        <p:nvSpPr>
          <p:cNvPr id="14341" name="Rectangle 9"/>
          <p:cNvSpPr>
            <a:spLocks noChangeArrowheads="1"/>
          </p:cNvSpPr>
          <p:nvPr/>
        </p:nvSpPr>
        <p:spPr bwMode="auto">
          <a:xfrm>
            <a:off x="1257300" y="2024063"/>
            <a:ext cx="5527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en-GB" altLang="en-US" sz="2000"/>
              <a:t>Pain in the joints which make up your pelvic girdle</a:t>
            </a:r>
          </a:p>
        </p:txBody>
      </p:sp>
      <p:pic>
        <p:nvPicPr>
          <p:cNvPr id="7" name="~PP1523.WAV">
            <a:hlinkClick r:id="" action="ppaction://media"/>
          </p:cNvPr>
          <p:cNvPicPr>
            <a:picLocks noRot="1" noChangeAspect="1"/>
          </p:cNvPicPr>
          <p:nvPr>
            <a:wavAudioFile r:embed="rId1" name="~PP1815.WAV"/>
          </p:nvPr>
        </p:nvPicPr>
        <p:blipFill>
          <a:blip r:embed="rId4">
            <a:extLst>
              <a:ext uri="{28A0092B-C50C-407E-A947-70E740481C1C}">
                <a14:useLocalDpi xmlns:a14="http://schemas.microsoft.com/office/drawing/2010/main" val="0"/>
              </a:ext>
            </a:extLst>
          </a:blip>
          <a:srcRect/>
          <a:stretch>
            <a:fillRect/>
          </a:stretch>
        </p:blipFill>
        <p:spPr bwMode="auto">
          <a:xfrm>
            <a:off x="8653463" y="636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340078"/>
      </p:ext>
    </p:extLst>
  </p:cSld>
  <p:clrMapOvr>
    <a:masterClrMapping/>
  </p:clrMapOvr>
  <p:transition advTm="6205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a:extLst>
              <a:ext uri="{28A0092B-C50C-407E-A947-70E740481C1C}">
                <a14:useLocalDpi xmlns:a14="http://schemas.microsoft.com/office/drawing/2010/main" val="0"/>
              </a:ext>
            </a:extLst>
          </a:blip>
          <a:srcRect t="7599"/>
          <a:stretch>
            <a:fillRect/>
          </a:stretch>
        </p:blipFill>
        <p:spPr bwMode="auto">
          <a:xfrm>
            <a:off x="785813" y="1785938"/>
            <a:ext cx="7826375"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extLst>
          </p:cNvPr>
          <p:cNvSpPr>
            <a:spLocks noGrp="1"/>
          </p:cNvSpPr>
          <p:nvPr>
            <p:ph type="title"/>
          </p:nvPr>
        </p:nvSpPr>
        <p:spPr/>
        <p:txBody>
          <a:bodyPr/>
          <a:lstStyle/>
          <a:p>
            <a:pPr eaLnBrk="1" fontAlgn="auto" hangingPunct="1">
              <a:spcAft>
                <a:spcPts val="0"/>
              </a:spcAft>
              <a:defRPr/>
            </a:pPr>
            <a:r>
              <a:rPr lang="en-GB" dirty="0">
                <a:solidFill>
                  <a:schemeClr val="tx1">
                    <a:lumMod val="75000"/>
                    <a:lumOff val="25000"/>
                  </a:schemeClr>
                </a:solidFill>
              </a:rPr>
              <a:t>Where does it hurt?</a:t>
            </a:r>
          </a:p>
        </p:txBody>
      </p:sp>
      <p:pic>
        <p:nvPicPr>
          <p:cNvPr id="4" name="~PP1523.WAV">
            <a:hlinkClick r:id="" action="ppaction://media"/>
          </p:cNvPr>
          <p:cNvPicPr>
            <a:picLocks noRot="1" noChangeAspect="1"/>
          </p:cNvPicPr>
          <p:nvPr>
            <a:wavAudioFile r:embed="rId1" name="~PP1236.WAV"/>
          </p:nvPr>
        </p:nvPicPr>
        <p:blipFill>
          <a:blip r:embed="rId4">
            <a:extLst>
              <a:ext uri="{28A0092B-C50C-407E-A947-70E740481C1C}">
                <a14:useLocalDpi xmlns:a14="http://schemas.microsoft.com/office/drawing/2010/main" val="0"/>
              </a:ext>
            </a:extLst>
          </a:blip>
          <a:srcRect/>
          <a:stretch>
            <a:fillRect/>
          </a:stretch>
        </p:blipFill>
        <p:spPr bwMode="auto">
          <a:xfrm>
            <a:off x="8653463" y="636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941610"/>
      </p:ext>
    </p:extLst>
  </p:cSld>
  <p:clrMapOvr>
    <a:masterClrMapping/>
  </p:clrMapOvr>
  <p:transition advTm="3609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noChangeArrowheads="1"/>
          </p:cNvSpPr>
          <p:nvPr>
            <p:ph idx="1"/>
          </p:nvPr>
        </p:nvSpPr>
        <p:spPr/>
        <p:txBody>
          <a:bodyPr anchor="ctr"/>
          <a:lstStyle/>
          <a:p>
            <a:pPr marL="447675" eaLnBrk="1" hangingPunct="1">
              <a:spcAft>
                <a:spcPct val="0"/>
              </a:spcAft>
              <a:buFont typeface="Wingdings 2" pitchFamily="18" charset="2"/>
              <a:buChar char=""/>
            </a:pPr>
            <a:r>
              <a:rPr lang="en-GB" altLang="en-US" smtClean="0"/>
              <a:t>Difficulty getting up from a chair and rolling over in bed</a:t>
            </a:r>
          </a:p>
          <a:p>
            <a:pPr marL="447675" eaLnBrk="1" hangingPunct="1">
              <a:spcAft>
                <a:spcPct val="0"/>
              </a:spcAft>
              <a:buFont typeface="Wingdings 2" pitchFamily="18" charset="2"/>
              <a:buChar char=""/>
            </a:pPr>
            <a:r>
              <a:rPr lang="en-GB" altLang="en-US" smtClean="0"/>
              <a:t>Difficulty walking</a:t>
            </a:r>
          </a:p>
          <a:p>
            <a:pPr marL="447675" eaLnBrk="1" hangingPunct="1">
              <a:spcAft>
                <a:spcPct val="0"/>
              </a:spcAft>
              <a:buFont typeface="Wingdings 2" pitchFamily="18" charset="2"/>
              <a:buChar char=""/>
            </a:pPr>
            <a:r>
              <a:rPr lang="en-GB" altLang="en-US" smtClean="0"/>
              <a:t>Pain when standing on one leg</a:t>
            </a:r>
          </a:p>
          <a:p>
            <a:pPr marL="447675" eaLnBrk="1" hangingPunct="1">
              <a:spcAft>
                <a:spcPct val="0"/>
              </a:spcAft>
              <a:buFont typeface="Wingdings 2" pitchFamily="18" charset="2"/>
              <a:buChar char=""/>
            </a:pPr>
            <a:r>
              <a:rPr lang="en-GB" altLang="en-US" smtClean="0"/>
              <a:t>Pain moving your legs apart, painful hip movements</a:t>
            </a:r>
          </a:p>
          <a:p>
            <a:pPr marL="447675" eaLnBrk="1" hangingPunct="1">
              <a:spcAft>
                <a:spcPct val="0"/>
              </a:spcAft>
              <a:buFont typeface="Wingdings 2" pitchFamily="18" charset="2"/>
              <a:buChar char=""/>
            </a:pPr>
            <a:r>
              <a:rPr lang="en-GB" altLang="en-US" smtClean="0"/>
              <a:t>Clicking or grinding noises</a:t>
            </a:r>
          </a:p>
          <a:p>
            <a:pPr marL="447675" eaLnBrk="1" hangingPunct="1">
              <a:spcAft>
                <a:spcPct val="0"/>
              </a:spcAft>
              <a:buFont typeface="Wingdings 2" pitchFamily="18" charset="2"/>
              <a:buChar char=""/>
            </a:pPr>
            <a:r>
              <a:rPr lang="en-GB" altLang="en-US" smtClean="0"/>
              <a:t>Difficulty lying in certain positions</a:t>
            </a:r>
          </a:p>
          <a:p>
            <a:pPr marL="447675" eaLnBrk="1" hangingPunct="1">
              <a:spcAft>
                <a:spcPct val="0"/>
              </a:spcAft>
              <a:buFont typeface="Wingdings 2" pitchFamily="18" charset="2"/>
              <a:buChar char=""/>
            </a:pPr>
            <a:r>
              <a:rPr lang="en-GB" altLang="en-US" smtClean="0"/>
              <a:t>Pain and difficulty during sexual intercourse</a:t>
            </a:r>
            <a:endParaRPr lang="en-US" altLang="en-US" smtClean="0"/>
          </a:p>
        </p:txBody>
      </p:sp>
      <p:sp>
        <p:nvSpPr>
          <p:cNvPr id="2" name="Title 1">
            <a:extLst>
              <a:ext uri="{FF2B5EF4-FFF2-40B4-BE49-F238E27FC236}"/>
            </a:extLst>
          </p:cNvPr>
          <p:cNvSpPr>
            <a:spLocks noGrp="1"/>
          </p:cNvSpPr>
          <p:nvPr>
            <p:ph type="title"/>
          </p:nvPr>
        </p:nvSpPr>
        <p:spPr/>
        <p:txBody>
          <a:bodyPr/>
          <a:lstStyle/>
          <a:p>
            <a:pPr marL="484632" eaLnBrk="1" fontAlgn="auto" hangingPunct="1">
              <a:spcAft>
                <a:spcPts val="0"/>
              </a:spcAft>
              <a:defRPr/>
            </a:pPr>
            <a:r>
              <a:rPr lang="en-GB" dirty="0">
                <a:solidFill>
                  <a:schemeClr val="tx1"/>
                </a:solidFill>
              </a:rPr>
              <a:t>Signs and Symptoms</a:t>
            </a:r>
            <a:endParaRPr lang="en-US" dirty="0">
              <a:solidFill>
                <a:schemeClr val="tx1"/>
              </a:solidFill>
            </a:endParaRPr>
          </a:p>
        </p:txBody>
      </p:sp>
      <p:pic>
        <p:nvPicPr>
          <p:cNvPr id="5" name="~PP1523.WAV">
            <a:hlinkClick r:id="" action="ppaction://media"/>
          </p:cNvPr>
          <p:cNvPicPr>
            <a:picLocks noRot="1" noChangeAspect="1"/>
          </p:cNvPicPr>
          <p:nvPr>
            <a:wavAudioFile r:embed="rId1" name="~PP1618.WAV"/>
          </p:nvPr>
        </p:nvPicPr>
        <p:blipFill>
          <a:blip r:embed="rId3">
            <a:extLst>
              <a:ext uri="{28A0092B-C50C-407E-A947-70E740481C1C}">
                <a14:useLocalDpi xmlns:a14="http://schemas.microsoft.com/office/drawing/2010/main" val="0"/>
              </a:ext>
            </a:extLst>
          </a:blip>
          <a:srcRect/>
          <a:stretch>
            <a:fillRect/>
          </a:stretch>
        </p:blipFill>
        <p:spPr bwMode="auto">
          <a:xfrm>
            <a:off x="8653463" y="6367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194123"/>
      </p:ext>
    </p:extLst>
  </p:cSld>
  <p:clrMapOvr>
    <a:masterClrMapping/>
  </p:clrMapOvr>
  <p:transition advTm="6982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82</TotalTime>
  <Words>419</Words>
  <Application>Microsoft Office PowerPoint</Application>
  <PresentationFormat>On-screen Show (4:3)</PresentationFormat>
  <Paragraphs>86</Paragraphs>
  <Slides>13</Slides>
  <Notes>3</Notes>
  <HiddenSlides>0</HiddenSlides>
  <MMClips>13</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Concourse</vt:lpstr>
      <vt:lpstr>Physiotherapy in Pregnancy</vt:lpstr>
      <vt:lpstr>The aim of the session</vt:lpstr>
      <vt:lpstr>Content of Group</vt:lpstr>
      <vt:lpstr>Will I have an individual appointment?</vt:lpstr>
      <vt:lpstr>Will I get worse?</vt:lpstr>
      <vt:lpstr>Is it just me?</vt:lpstr>
      <vt:lpstr>What is PGP?</vt:lpstr>
      <vt:lpstr>Where does it hurt?</vt:lpstr>
      <vt:lpstr>Signs and Symptoms</vt:lpstr>
      <vt:lpstr>Causes of PGP</vt:lpstr>
      <vt:lpstr>PowerPoint Presentation</vt:lpstr>
      <vt:lpstr>Risk Factors</vt:lpstr>
      <vt:lpstr>Gradual Weight Gain In Pregnancy</vt:lpstr>
    </vt:vector>
  </TitlesOfParts>
  <Company>NHS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Physiotherapy in Pregnancy</dc:title>
  <dc:creator>Radford, Catherine</dc:creator>
  <cp:lastModifiedBy>Radford, Catherine</cp:lastModifiedBy>
  <cp:revision>3</cp:revision>
  <dcterms:created xsi:type="dcterms:W3CDTF">2020-04-07T08:09:09Z</dcterms:created>
  <dcterms:modified xsi:type="dcterms:W3CDTF">2020-04-07T13:44:39Z</dcterms:modified>
</cp:coreProperties>
</file>