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0" r:id="rId3"/>
    <p:sldId id="271" r:id="rId4"/>
    <p:sldId id="276" r:id="rId5"/>
    <p:sldId id="278" r:id="rId6"/>
    <p:sldId id="280" r:id="rId7"/>
    <p:sldId id="279" r:id="rId8"/>
    <p:sldId id="281" r:id="rId9"/>
    <p:sldId id="273" r:id="rId10"/>
    <p:sldId id="269" r:id="rId11"/>
    <p:sldId id="262" r:id="rId12"/>
    <p:sldId id="275" r:id="rId13"/>
    <p:sldId id="264" r:id="rId14"/>
    <p:sldId id="266" r:id="rId15"/>
    <p:sldId id="267" r:id="rId16"/>
    <p:sldId id="282" r:id="rId17"/>
    <p:sldId id="258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0BAD676-3B02-45C4-AD37-890A14B983D4}">
          <p14:sldIdLst>
            <p14:sldId id="256"/>
            <p14:sldId id="270"/>
            <p14:sldId id="271"/>
            <p14:sldId id="276"/>
            <p14:sldId id="278"/>
            <p14:sldId id="280"/>
            <p14:sldId id="279"/>
            <p14:sldId id="281"/>
            <p14:sldId id="273"/>
            <p14:sldId id="269"/>
            <p14:sldId id="262"/>
            <p14:sldId id="275"/>
            <p14:sldId id="264"/>
            <p14:sldId id="266"/>
            <p14:sldId id="267"/>
            <p14:sldId id="282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DB"/>
    <a:srgbClr val="343F50"/>
    <a:srgbClr val="00A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816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E1A6A-E676-364E-AF23-AB26471377BF}" type="datetimeFigureOut">
              <a:rPr lang="en-US" smtClean="0"/>
              <a:t>12/19/2019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020DC-E343-4741-BE5F-4CAC74708A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04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327DC-F04E-40B9-9197-4DBEE1D62D31}" type="datetimeFigureOut">
              <a:rPr lang="en-GB" smtClean="0"/>
              <a:t>19/12/2019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4762D-9FA1-47EE-AB72-345106105E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50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2F5BA-2884-4DFC-AFD2-4FC98A71362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69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2F5BA-2884-4DFC-AFD2-4FC98A71362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69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werPoint-1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547887"/>
            <a:ext cx="7218770" cy="2576450"/>
          </a:xfrm>
        </p:spPr>
        <p:txBody>
          <a:bodyPr>
            <a:noAutofit/>
          </a:bodyPr>
          <a:lstStyle>
            <a:lvl1pPr>
              <a:defRPr sz="6600" b="1" i="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24336"/>
            <a:ext cx="5909059" cy="916219"/>
          </a:xfrm>
        </p:spPr>
        <p:txBody>
          <a:bodyPr/>
          <a:lstStyle>
            <a:lvl1pPr marL="0" indent="0" algn="l">
              <a:buNone/>
              <a:defRPr>
                <a:solidFill>
                  <a:srgbClr val="343F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2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376650" cy="365125"/>
          </a:xfrm>
          <a:prstGeom prst="rect">
            <a:avLst/>
          </a:prstGeom>
        </p:spPr>
        <p:txBody>
          <a:bodyPr/>
          <a:lstStyle>
            <a:lvl1pPr algn="r">
              <a:defRPr b="1" i="0">
                <a:solidFill>
                  <a:schemeClr val="bg1"/>
                </a:solidFill>
              </a:defRPr>
            </a:lvl1pPr>
          </a:lstStyle>
          <a:p>
            <a:fld id="{F1723B20-5C8A-8140-ADC9-FB38B599B9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0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werPoint-3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6612"/>
            <a:ext cx="7772400" cy="2474067"/>
          </a:xfrm>
        </p:spPr>
        <p:txBody>
          <a:bodyPr anchor="t">
            <a:normAutofit/>
          </a:bodyPr>
          <a:lstStyle>
            <a:lvl1pPr algn="ctr">
              <a:defRPr sz="6600" b="1" cap="none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376650" cy="365125"/>
          </a:xfrm>
          <a:prstGeom prst="rect">
            <a:avLst/>
          </a:prstGeom>
        </p:spPr>
        <p:txBody>
          <a:bodyPr/>
          <a:lstStyle>
            <a:lvl1pPr algn="r">
              <a:defRPr b="1" i="0">
                <a:solidFill>
                  <a:schemeClr val="bg1"/>
                </a:solidFill>
              </a:defRPr>
            </a:lvl1pPr>
          </a:lstStyle>
          <a:p>
            <a:fld id="{F1723B20-5C8A-8140-ADC9-FB38B599B9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2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774" y="1600200"/>
            <a:ext cx="378802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1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376650" cy="365125"/>
          </a:xfrm>
          <a:prstGeom prst="rect">
            <a:avLst/>
          </a:prstGeom>
        </p:spPr>
        <p:txBody>
          <a:bodyPr/>
          <a:lstStyle>
            <a:lvl1pPr algn="r">
              <a:defRPr b="1" i="0">
                <a:solidFill>
                  <a:schemeClr val="bg1"/>
                </a:solidFill>
              </a:defRPr>
            </a:lvl1pPr>
          </a:lstStyle>
          <a:p>
            <a:fld id="{F1723B20-5C8A-8140-ADC9-FB38B599B9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7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owerPoint-4.gi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774" y="274638"/>
            <a:ext cx="79790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59902" y="-4485"/>
            <a:ext cx="0" cy="1161394"/>
          </a:xfrm>
          <a:prstGeom prst="line">
            <a:avLst/>
          </a:prstGeom>
          <a:ln w="38100" cmpd="sng">
            <a:solidFill>
              <a:srgbClr val="00B8D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376650" cy="365125"/>
          </a:xfrm>
          <a:prstGeom prst="rect">
            <a:avLst/>
          </a:prstGeom>
        </p:spPr>
        <p:txBody>
          <a:bodyPr/>
          <a:lstStyle>
            <a:lvl1pPr algn="r">
              <a:defRPr b="1" i="0">
                <a:solidFill>
                  <a:schemeClr val="bg1"/>
                </a:solidFill>
              </a:defRPr>
            </a:lvl1pPr>
          </a:lstStyle>
          <a:p>
            <a:fld id="{F1723B20-5C8A-8140-ADC9-FB38B599B9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3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00B8D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000"/>
        </a:spcAft>
        <a:buClr>
          <a:srgbClr val="00B8DB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8DB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8DB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A1C9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A1C9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c-tr.rsreferralhub@nhs.ne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c-tr.rsreferralhub@nhs.ne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c-tr.rsreferralhub@nhs.ne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B8DB"/>
                </a:solidFill>
              </a:rPr>
              <a:t>Community Discharge Pathways</a:t>
            </a:r>
            <a:br>
              <a:rPr lang="en-US" sz="4000" dirty="0" smtClean="0">
                <a:solidFill>
                  <a:srgbClr val="00B8DB"/>
                </a:solidFill>
              </a:rPr>
            </a:br>
            <a:endParaRPr lang="en-US" sz="4000" dirty="0">
              <a:solidFill>
                <a:srgbClr val="00B8D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6255" y="3369425"/>
            <a:ext cx="5909059" cy="916219"/>
          </a:xfrm>
        </p:spPr>
        <p:txBody>
          <a:bodyPr/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0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Community Inpatient Rehab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000" dirty="0" smtClean="0"/>
              <a:t>A range of community inpatient rehabilitation beds are available for patients who medically optimised but not safe between care calls and require a period of rehabilitation before they are ready to go home. </a:t>
            </a:r>
          </a:p>
          <a:p>
            <a:r>
              <a:rPr lang="en-GB" sz="2000" dirty="0" smtClean="0"/>
              <a:t>Lindridge – 25 beds</a:t>
            </a:r>
          </a:p>
          <a:p>
            <a:r>
              <a:rPr lang="en-GB" sz="2000" dirty="0" smtClean="0"/>
              <a:t>Downlands - 5</a:t>
            </a:r>
          </a:p>
          <a:p>
            <a:r>
              <a:rPr lang="en-GB" sz="2000" dirty="0" smtClean="0"/>
              <a:t>Victoria – 8</a:t>
            </a:r>
          </a:p>
          <a:p>
            <a:r>
              <a:rPr lang="en-GB" sz="2000" dirty="0" smtClean="0"/>
              <a:t>Lewes -26*</a:t>
            </a:r>
          </a:p>
          <a:p>
            <a:r>
              <a:rPr lang="en-GB" sz="2000" dirty="0" smtClean="0"/>
              <a:t>Uckfield -14*</a:t>
            </a:r>
          </a:p>
          <a:p>
            <a:r>
              <a:rPr lang="en-GB" sz="2000" dirty="0" smtClean="0"/>
              <a:t>Crowborough -18*</a:t>
            </a:r>
          </a:p>
          <a:p>
            <a:pPr marL="0" indent="0">
              <a:buNone/>
            </a:pPr>
            <a:r>
              <a:rPr lang="en-GB" sz="2000" dirty="0" smtClean="0"/>
              <a:t>* These beds are also used by patients from ESHT and MTW</a:t>
            </a:r>
          </a:p>
          <a:p>
            <a:pPr marL="0" indent="0" algn="ctr">
              <a:buNone/>
            </a:pPr>
            <a:r>
              <a:rPr lang="en-GB" sz="2000" b="1" i="1" u="sng" dirty="0" smtClean="0"/>
              <a:t>IN REACH MODEL FOR B&amp;H BEDS, PATIENTS REQUIRING PHYSIO/OT REHABILITATION WHO HAVE IDENTIFIED GOALS</a:t>
            </a:r>
          </a:p>
          <a:p>
            <a:pPr marL="0" indent="0" algn="ctr">
              <a:buNone/>
            </a:pPr>
            <a:r>
              <a:rPr lang="en-GB" sz="1600" dirty="0" smtClean="0"/>
              <a:t>Nurse assessor will undertake full assessment and map patients to the appropriate empty beds</a:t>
            </a:r>
            <a:endParaRPr lang="en-GB" sz="16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263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refer to Pathway 3 (community beds)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1377"/>
            <a:ext cx="8229600" cy="4525963"/>
          </a:xfrm>
        </p:spPr>
        <p:txBody>
          <a:bodyPr>
            <a:noAutofit/>
          </a:bodyPr>
          <a:lstStyle/>
          <a:p>
            <a:r>
              <a:rPr lang="en-GB" sz="2000" dirty="0" smtClean="0"/>
              <a:t>Complete Ready to Transfer form and (SAP form if patient on Level 5) </a:t>
            </a:r>
          </a:p>
          <a:p>
            <a:pPr marL="400050"/>
            <a:r>
              <a:rPr lang="en-GB" sz="2000" dirty="0" smtClean="0"/>
              <a:t>Email completed form to Referral Management Hub: </a:t>
            </a:r>
          </a:p>
          <a:p>
            <a:pPr marL="400050" lvl="1" indent="-342900">
              <a:spcAft>
                <a:spcPts val="1000"/>
              </a:spcAft>
            </a:pPr>
            <a:r>
              <a:rPr lang="en-GB" sz="2400" dirty="0">
                <a:hlinkClick r:id="rId2"/>
              </a:rPr>
              <a:t>Sc-tr.rsreferralhub@nhs.net</a:t>
            </a:r>
            <a:endParaRPr lang="en-GB" sz="2400" dirty="0"/>
          </a:p>
          <a:p>
            <a:pPr marL="57150" indent="0">
              <a:buNone/>
            </a:pPr>
            <a:endParaRPr lang="en-GB" sz="2000" dirty="0" smtClean="0"/>
          </a:p>
          <a:p>
            <a:pPr marL="400050"/>
            <a:r>
              <a:rPr lang="en-GB" sz="2000" dirty="0" smtClean="0"/>
              <a:t>The referral will be triaged to ensure all the information is available to enable a safe discharge. If necessary, the patient is assessed by our nurse assessor to ensure the patient is suitable for community inpatient rehab. </a:t>
            </a:r>
          </a:p>
          <a:p>
            <a:pPr marL="400050"/>
            <a:r>
              <a:rPr lang="en-GB" sz="2000" dirty="0" smtClean="0"/>
              <a:t>A bed is identified that meets the patients needs and the ward is informed. </a:t>
            </a:r>
            <a:endParaRPr lang="en-GB" sz="2000" dirty="0"/>
          </a:p>
          <a:p>
            <a:pPr marL="57150" indent="0">
              <a:buNone/>
            </a:pPr>
            <a:endParaRPr lang="en-GB" sz="1500" dirty="0" smtClean="0"/>
          </a:p>
          <a:p>
            <a:pPr marL="228600" indent="-171450"/>
            <a:endParaRPr lang="en-GB" sz="1500" dirty="0" smtClean="0"/>
          </a:p>
        </p:txBody>
      </p:sp>
    </p:spTree>
    <p:extLst>
      <p:ext uri="{BB962C8B-B14F-4D97-AF65-F5344CB8AC3E}">
        <p14:creationId xmlns:p14="http://schemas.microsoft.com/office/powerpoint/2010/main" val="15172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i="1" dirty="0" smtClean="0"/>
              <a:t>Hospital @ Home</a:t>
            </a:r>
            <a:endParaRPr lang="en-US" sz="7200" i="1" dirty="0"/>
          </a:p>
        </p:txBody>
      </p:sp>
    </p:spTree>
    <p:extLst>
      <p:ext uri="{BB962C8B-B14F-4D97-AF65-F5344CB8AC3E}">
        <p14:creationId xmlns:p14="http://schemas.microsoft.com/office/powerpoint/2010/main" val="33732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HOSPITAL @ 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2400" dirty="0" smtClean="0"/>
              <a:t>Is a </a:t>
            </a:r>
            <a:r>
              <a:rPr lang="en-GB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BSUH FOCUSED ONLY </a:t>
            </a:r>
            <a:r>
              <a:rPr lang="en-GB" sz="2400" dirty="0" smtClean="0"/>
              <a:t>short term service for patients who are medically stable to be treated at home but still require sub-acute care</a:t>
            </a:r>
          </a:p>
          <a:p>
            <a:r>
              <a:rPr lang="en-GB" sz="1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ACCEPTING CRITERIA:</a:t>
            </a:r>
          </a:p>
          <a:p>
            <a:pPr lvl="2"/>
            <a:r>
              <a:rPr lang="en-GB" sz="1500" dirty="0" smtClean="0"/>
              <a:t>Must be under a BSUH Consultant/ patient in hospital</a:t>
            </a:r>
          </a:p>
          <a:p>
            <a:pPr lvl="2"/>
            <a:r>
              <a:rPr lang="en-GB" sz="1500" dirty="0" smtClean="0"/>
              <a:t>Adult over 18</a:t>
            </a:r>
          </a:p>
          <a:p>
            <a:pPr lvl="2"/>
            <a:r>
              <a:rPr lang="en-GB" sz="1500" dirty="0" smtClean="0"/>
              <a:t>Must be under an agreed pathway</a:t>
            </a:r>
          </a:p>
          <a:p>
            <a:pPr lvl="2"/>
            <a:r>
              <a:rPr lang="en-GB" sz="1500" dirty="0" smtClean="0"/>
              <a:t>Must have a follow up appointment booked prior discharge and/or detailed discharge plan</a:t>
            </a:r>
            <a:r>
              <a:rPr lang="en-GB" sz="1200" dirty="0" smtClean="0"/>
              <a:t>	</a:t>
            </a:r>
          </a:p>
          <a:p>
            <a:pPr marL="914400" lvl="2" indent="0">
              <a:buNone/>
            </a:pPr>
            <a:endParaRPr lang="en-GB" sz="1200" dirty="0" smtClean="0"/>
          </a:p>
          <a:p>
            <a:pPr marL="914400" lvl="2" indent="0">
              <a:buNone/>
            </a:pPr>
            <a:r>
              <a:rPr lang="en-GB" sz="1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 ACCEPTED PATHWAYS:</a:t>
            </a:r>
          </a:p>
          <a:p>
            <a:pPr marL="914400" lvl="2" indent="0">
              <a:buNone/>
            </a:pPr>
            <a:endParaRPr lang="en-GB" sz="13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GB" sz="1200" dirty="0"/>
              <a:t>	</a:t>
            </a:r>
            <a:r>
              <a:rPr lang="en-GB" sz="1300" dirty="0" smtClean="0"/>
              <a:t>IV ABX up to BD &amp; elastomeric pump(TAZOCIN)</a:t>
            </a:r>
          </a:p>
          <a:p>
            <a:pPr lvl="2"/>
            <a:r>
              <a:rPr lang="en-GB" sz="1300" dirty="0"/>
              <a:t>	</a:t>
            </a:r>
            <a:r>
              <a:rPr lang="en-GB" sz="1300" dirty="0" smtClean="0"/>
              <a:t>complex dressing that requires more than one visit per day</a:t>
            </a:r>
          </a:p>
          <a:p>
            <a:pPr lvl="2"/>
            <a:r>
              <a:rPr lang="en-GB" sz="1300" dirty="0"/>
              <a:t>	</a:t>
            </a:r>
            <a:r>
              <a:rPr lang="en-GB" sz="1300" dirty="0" smtClean="0"/>
              <a:t>VAC/pico dressing</a:t>
            </a:r>
          </a:p>
          <a:p>
            <a:pPr lvl="2"/>
            <a:r>
              <a:rPr lang="en-GB" sz="1300" dirty="0"/>
              <a:t>	</a:t>
            </a:r>
            <a:r>
              <a:rPr lang="en-GB" sz="1300" dirty="0" smtClean="0"/>
              <a:t>Abdominal drain flushes up to twice daily</a:t>
            </a:r>
          </a:p>
          <a:p>
            <a:pPr marL="914400" lvl="2" indent="0">
              <a:buNone/>
            </a:pPr>
            <a:endParaRPr lang="en-GB" sz="13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>
              <a:buNone/>
            </a:pPr>
            <a:r>
              <a:rPr lang="en-GB" sz="1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PATHWAYS</a:t>
            </a:r>
          </a:p>
          <a:p>
            <a:pPr marL="914400" lvl="2" indent="0">
              <a:buNone/>
            </a:pPr>
            <a:endParaRPr lang="en-GB" sz="13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GB" sz="1200" dirty="0"/>
              <a:t>	</a:t>
            </a:r>
            <a:r>
              <a:rPr lang="en-GB" sz="1300" dirty="0" smtClean="0"/>
              <a:t>Heart failure requiring iv furosemide</a:t>
            </a:r>
          </a:p>
          <a:p>
            <a:pPr lvl="2"/>
            <a:r>
              <a:rPr lang="en-GB" sz="1300" dirty="0"/>
              <a:t>	</a:t>
            </a:r>
            <a:r>
              <a:rPr lang="en-GB" sz="1300" dirty="0" smtClean="0"/>
              <a:t>Sub cut fluids for hydration </a:t>
            </a:r>
          </a:p>
          <a:p>
            <a:pPr lvl="2"/>
            <a:r>
              <a:rPr lang="en-GB" sz="1300" dirty="0"/>
              <a:t>	</a:t>
            </a:r>
            <a:r>
              <a:rPr lang="en-GB" sz="1300" dirty="0" smtClean="0"/>
              <a:t>High output stoma care</a:t>
            </a:r>
          </a:p>
          <a:p>
            <a:pPr lvl="2"/>
            <a:endParaRPr lang="en-GB" sz="1300" dirty="0"/>
          </a:p>
          <a:p>
            <a:pPr marL="914400" lvl="2" indent="0">
              <a:buNone/>
            </a:pPr>
            <a:endParaRPr lang="en-GB" sz="1300" dirty="0" smtClean="0"/>
          </a:p>
          <a:p>
            <a:pPr marL="914400" lvl="2" indent="0" algn="ctr">
              <a:buNone/>
            </a:pPr>
            <a:r>
              <a:rPr lang="en-GB" sz="2300" b="1" dirty="0" smtClean="0"/>
              <a:t>        If </a:t>
            </a:r>
            <a:r>
              <a:rPr lang="en-GB" sz="2300" b="1" dirty="0"/>
              <a:t>you have a category of </a:t>
            </a:r>
            <a:r>
              <a:rPr lang="en-GB" sz="2300" b="1" dirty="0" smtClean="0"/>
              <a:t>patient </a:t>
            </a:r>
            <a:r>
              <a:rPr lang="en-GB" sz="2300" b="1" dirty="0"/>
              <a:t>that is constantly impacting on your flow, that could with </a:t>
            </a:r>
            <a:r>
              <a:rPr lang="en-GB" sz="2300" b="1" dirty="0" smtClean="0"/>
              <a:t>a clear plan be </a:t>
            </a:r>
            <a:r>
              <a:rPr lang="en-GB" sz="2300" b="1" dirty="0"/>
              <a:t>managed safely at home </a:t>
            </a:r>
            <a:r>
              <a:rPr lang="en-GB" sz="2300" b="1" dirty="0" smtClean="0"/>
              <a:t>please get in </a:t>
            </a:r>
            <a:r>
              <a:rPr lang="en-GB" sz="2300" b="1" dirty="0"/>
              <a:t>contact </a:t>
            </a:r>
          </a:p>
          <a:p>
            <a:pPr lvl="2"/>
            <a:endParaRPr lang="en-GB" sz="1300" dirty="0" smtClean="0"/>
          </a:p>
          <a:p>
            <a:pPr marL="914400" lvl="2" indent="0">
              <a:buNone/>
            </a:pPr>
            <a:endParaRPr lang="en-GB" sz="1200" dirty="0" smtClean="0"/>
          </a:p>
          <a:p>
            <a:pPr marL="914400" lvl="2" indent="0">
              <a:buNone/>
            </a:pPr>
            <a:r>
              <a:rPr lang="en-GB" sz="1200" dirty="0"/>
              <a:t>	</a:t>
            </a:r>
            <a:endParaRPr lang="en-GB" sz="1200" dirty="0" smtClean="0"/>
          </a:p>
          <a:p>
            <a:pPr marL="914400" lvl="2" indent="0">
              <a:buNone/>
            </a:pPr>
            <a:endParaRPr lang="en-GB" sz="1200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9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REFERRAL TO H@H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 smtClean="0"/>
              <a:t>IV ABX REFERRALS: MUST </a:t>
            </a:r>
            <a:r>
              <a:rPr lang="en-GB" sz="1800" dirty="0"/>
              <a:t>go via OPAT </a:t>
            </a:r>
            <a:r>
              <a:rPr lang="en-GB" sz="1800" dirty="0" smtClean="0"/>
              <a:t>service only</a:t>
            </a:r>
            <a:endParaRPr lang="en-GB" sz="1800" dirty="0"/>
          </a:p>
          <a:p>
            <a:pPr lvl="1"/>
            <a:r>
              <a:rPr lang="en-GB" sz="1800" dirty="0" smtClean="0"/>
              <a:t>EVERYTNING ELSE via</a:t>
            </a:r>
            <a:r>
              <a:rPr lang="en-GB" sz="1800" dirty="0"/>
              <a:t> </a:t>
            </a:r>
            <a:r>
              <a:rPr lang="en-GB" sz="1800" dirty="0" smtClean="0"/>
              <a:t>Email to </a:t>
            </a:r>
            <a:r>
              <a:rPr lang="en-GB" sz="2400" dirty="0">
                <a:hlinkClick r:id="rId2"/>
              </a:rPr>
              <a:t>Sc-tr.rsreferralhub@nhs.net</a:t>
            </a:r>
            <a:endParaRPr lang="en-GB" sz="24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600" dirty="0" smtClean="0"/>
              <a:t>	</a:t>
            </a:r>
            <a:r>
              <a:rPr lang="en-GB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 paperwork:</a:t>
            </a:r>
          </a:p>
          <a:p>
            <a:pPr marL="0" indent="0">
              <a:buNone/>
            </a:pPr>
            <a:r>
              <a:rPr lang="en-GB" sz="1600" dirty="0"/>
              <a:t>	</a:t>
            </a:r>
            <a:r>
              <a:rPr lang="en-GB" sz="1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</a:t>
            </a:r>
            <a:r>
              <a:rPr lang="en-GB" sz="1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SENT:</a:t>
            </a:r>
          </a:p>
          <a:p>
            <a:pPr lvl="1"/>
            <a:r>
              <a:rPr lang="en-GB" sz="1400" dirty="0" smtClean="0"/>
              <a:t>Discharge letter </a:t>
            </a:r>
          </a:p>
          <a:p>
            <a:pPr lvl="1"/>
            <a:r>
              <a:rPr lang="en-GB" sz="1400" dirty="0" smtClean="0"/>
              <a:t>Observation chart</a:t>
            </a:r>
            <a:r>
              <a:rPr lang="en-GB" sz="1400" dirty="0"/>
              <a:t/>
            </a:r>
            <a:br>
              <a:rPr lang="en-GB" sz="1400" dirty="0"/>
            </a:br>
            <a:endParaRPr lang="en-GB" sz="1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GB" sz="1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OPTIONAL </a:t>
            </a:r>
            <a:r>
              <a:rPr lang="en-GB" sz="1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DEPENDING ON PT</a:t>
            </a:r>
            <a:r>
              <a:rPr lang="en-GB" sz="1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0" lvl="1" indent="0">
              <a:buNone/>
            </a:pPr>
            <a:endParaRPr lang="en-GB" sz="11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8650" lvl="1" indent="-171450"/>
            <a:r>
              <a:rPr lang="en-GB" sz="1400" dirty="0" smtClean="0"/>
              <a:t>Any other important clinical information</a:t>
            </a:r>
            <a:endParaRPr lang="en-GB" sz="1400" dirty="0"/>
          </a:p>
          <a:p>
            <a:pPr marL="628650" lvl="1" indent="-171450"/>
            <a:r>
              <a:rPr lang="en-GB" sz="1400" dirty="0"/>
              <a:t>Wound care </a:t>
            </a:r>
            <a:r>
              <a:rPr lang="en-GB" sz="1400" dirty="0" smtClean="0"/>
              <a:t>plan</a:t>
            </a:r>
            <a:endParaRPr lang="en-GB" sz="1400" dirty="0"/>
          </a:p>
          <a:p>
            <a:pPr marL="457200" lvl="1" indent="0">
              <a:buNone/>
            </a:pPr>
            <a:endParaRPr lang="en-GB" sz="1100" dirty="0" smtClean="0"/>
          </a:p>
          <a:p>
            <a:pPr marL="457200" lvl="1" indent="0">
              <a:buNone/>
            </a:pPr>
            <a:r>
              <a:rPr lang="en-GB" sz="1400" i="1" u="sng" dirty="0" smtClean="0"/>
              <a:t>Any query please contact our coordinator on 07785661004</a:t>
            </a:r>
          </a:p>
          <a:p>
            <a:pPr marL="457200" lvl="1" indent="0">
              <a:buNone/>
            </a:pPr>
            <a:endParaRPr lang="en-GB" sz="1400" i="1" u="sng" dirty="0" smtClean="0"/>
          </a:p>
          <a:p>
            <a:pPr marL="457200" lvl="1" indent="0">
              <a:buNone/>
            </a:pPr>
            <a:r>
              <a:rPr lang="en-GB" sz="1400" i="1" u="sng" dirty="0" smtClean="0"/>
              <a:t>Depending on capacity referrals &lt;2 pm aim to see them on the same day</a:t>
            </a:r>
          </a:p>
        </p:txBody>
      </p:sp>
    </p:spTree>
    <p:extLst>
      <p:ext uri="{BB962C8B-B14F-4D97-AF65-F5344CB8AC3E}">
        <p14:creationId xmlns:p14="http://schemas.microsoft.com/office/powerpoint/2010/main" val="34049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AREA WE COVER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592318"/>
            <a:ext cx="80500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2554014" y="2396359"/>
            <a:ext cx="409903" cy="2632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63917" y="2396359"/>
            <a:ext cx="31294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376042" y="2396359"/>
            <a:ext cx="717330" cy="33501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1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	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Set up a System Discharge Group to improve processes for system supported discharges and address any issues</a:t>
            </a:r>
          </a:p>
          <a:p>
            <a:r>
              <a:rPr lang="en-GB" dirty="0" smtClean="0"/>
              <a:t>Embed simplified discharges pathways across RSCH</a:t>
            </a:r>
          </a:p>
          <a:p>
            <a:r>
              <a:rPr lang="en-GB" dirty="0" smtClean="0"/>
              <a:t>Move towards telephone referrals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728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i="1" dirty="0" smtClean="0"/>
              <a:t>THANK YOU</a:t>
            </a:r>
            <a:endParaRPr lang="en-US" sz="7200" i="1" dirty="0"/>
          </a:p>
        </p:txBody>
      </p:sp>
    </p:spTree>
    <p:extLst>
      <p:ext uri="{BB962C8B-B14F-4D97-AF65-F5344CB8AC3E}">
        <p14:creationId xmlns:p14="http://schemas.microsoft.com/office/powerpoint/2010/main" val="33296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Discharge Pathways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800" dirty="0" smtClean="0"/>
              <a:t>There are broadly 4 discharge pathways from RSCH: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Eventually, Pathways 2 and 3 will merge into one single community discharge pathway.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81" y="2122651"/>
            <a:ext cx="8035925" cy="324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64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9251" y="1096088"/>
            <a:ext cx="7772400" cy="2474067"/>
          </a:xfrm>
        </p:spPr>
        <p:txBody>
          <a:bodyPr>
            <a:normAutofit fontScale="90000"/>
          </a:bodyPr>
          <a:lstStyle/>
          <a:p>
            <a:r>
              <a:rPr lang="en-US" sz="7200" u="sng" dirty="0" smtClean="0"/>
              <a:t>Pathway 2</a:t>
            </a:r>
            <a:r>
              <a:rPr lang="en-US" sz="7200" dirty="0" smtClean="0"/>
              <a:t> Community D2A</a:t>
            </a:r>
            <a:br>
              <a:rPr lang="en-US" sz="7200" dirty="0" smtClean="0"/>
            </a:br>
            <a:r>
              <a:rPr lang="en-US" sz="7200" dirty="0" smtClean="0"/>
              <a:t>(Responsive Services)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857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Responsive Services provide?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Responsive Services (RS) provide 2 key functions:</a:t>
            </a:r>
          </a:p>
          <a:p>
            <a:pPr lvl="1"/>
            <a:r>
              <a:rPr lang="en-GB" dirty="0" smtClean="0"/>
              <a:t>supporting patients post discharge with any homecare, therapy or community nursing needs (D2A Home)</a:t>
            </a:r>
          </a:p>
          <a:p>
            <a:pPr lvl="1"/>
            <a:r>
              <a:rPr lang="en-GB" dirty="0" smtClean="0"/>
              <a:t>Avoiding unnecessary admissions to hospital by supporting patients at home with any care, therapy or nursing needs</a:t>
            </a:r>
          </a:p>
          <a:p>
            <a:r>
              <a:rPr lang="en-GB" dirty="0" smtClean="0"/>
              <a:t>The service operates 7 days a week 365 days a year, 8am to 8pm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5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3B20-5C8A-8140-ADC9-FB38B599B9C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D2A:Home?</a:t>
            </a:r>
            <a:endParaRPr lang="en-GB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200" dirty="0" smtClean="0"/>
              <a:t>Discharge 2 Assess: Home is a </a:t>
            </a:r>
            <a:r>
              <a:rPr lang="en-US" sz="2200" b="1" dirty="0" smtClean="0"/>
              <a:t>function</a:t>
            </a:r>
            <a:r>
              <a:rPr lang="en-US" sz="2200" dirty="0" smtClean="0"/>
              <a:t> of Responsive Services which enables a </a:t>
            </a:r>
            <a:r>
              <a:rPr lang="en-GB" sz="2400" dirty="0" smtClean="0"/>
              <a:t>patient </a:t>
            </a:r>
            <a:r>
              <a:rPr lang="en-GB" sz="2400" dirty="0"/>
              <a:t>to leave an acute hospital inpatient setting </a:t>
            </a:r>
            <a:r>
              <a:rPr lang="en-GB" sz="2400" u="sng" dirty="0"/>
              <a:t>without having had a therapy and/or social care assessment in hospital</a:t>
            </a:r>
            <a:r>
              <a:rPr lang="en-GB" sz="2400" dirty="0"/>
              <a:t>, providing they are safe to be in their home and are medically optimised. </a:t>
            </a:r>
          </a:p>
          <a:p>
            <a:pPr marL="0" indent="0" algn="just">
              <a:buNone/>
            </a:pPr>
            <a:r>
              <a:rPr lang="en-US" sz="2200" dirty="0" smtClean="0"/>
              <a:t>Through D2A:Home the therapy and/or social care assessments are undertaken in the patients home to </a:t>
            </a:r>
            <a:r>
              <a:rPr lang="en-US" sz="2200" b="1" dirty="0" smtClean="0"/>
              <a:t>ensure a more informed decision </a:t>
            </a:r>
            <a:r>
              <a:rPr lang="en-US" sz="2200" dirty="0" smtClean="0"/>
              <a:t>about the patients on-going therapeutic and social care needs is made. Evidence suggests this leads to better long-terms outcomes and reduced need for long-term care.</a:t>
            </a:r>
          </a:p>
          <a:p>
            <a:pPr marL="0" indent="0" algn="just">
              <a:buNone/>
            </a:pPr>
            <a:r>
              <a:rPr lang="en-US" sz="2200" dirty="0" smtClean="0"/>
              <a:t>D2A:Home is not for patients requiring 24 hour care; community inpatient care; where they have been fully assessed in an acute </a:t>
            </a:r>
            <a:r>
              <a:rPr lang="en-US" sz="2200" dirty="0"/>
              <a:t>hospital inpatient </a:t>
            </a:r>
            <a:r>
              <a:rPr lang="en-US" sz="2200" dirty="0" smtClean="0"/>
              <a:t>setting; or for a patient with an existing social care package (a restart).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5912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3B20-5C8A-8140-ADC9-FB38B599B9C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eligible?</a:t>
            </a:r>
            <a:endParaRPr lang="en-GB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All patients requiring a therapy and/or social care assessment are eligible in line with the following two eligibility questions:</a:t>
            </a:r>
          </a:p>
          <a:p>
            <a:pPr lvl="1" algn="just"/>
            <a:r>
              <a:rPr lang="en-US" sz="2200" dirty="0" smtClean="0"/>
              <a:t>Is the patient medically optimized (therefore doesn’t require further medical or inpatient care)? </a:t>
            </a:r>
          </a:p>
          <a:p>
            <a:pPr lvl="1" algn="just"/>
            <a:r>
              <a:rPr lang="en-US" sz="2200" dirty="0" smtClean="0"/>
              <a:t>Is the patient safe between visits/calls including overnight?</a:t>
            </a:r>
          </a:p>
          <a:p>
            <a:pPr lvl="1" algn="just"/>
            <a:endParaRPr lang="en-US" sz="2200" dirty="0" smtClean="0"/>
          </a:p>
          <a:p>
            <a:pPr algn="just"/>
            <a:r>
              <a:rPr lang="en-US" sz="2200" dirty="0" smtClean="0"/>
              <a:t>If </a:t>
            </a:r>
            <a:r>
              <a:rPr lang="en-US" sz="2200" dirty="0"/>
              <a:t>both are </a:t>
            </a:r>
            <a:r>
              <a:rPr lang="en-US" sz="2200" b="1" dirty="0"/>
              <a:t>yes</a:t>
            </a:r>
            <a:r>
              <a:rPr lang="en-US" sz="2200" dirty="0"/>
              <a:t>, then </a:t>
            </a:r>
            <a:r>
              <a:rPr lang="en-US" sz="2200" dirty="0" smtClean="0"/>
              <a:t>the patient is eligible for D2A:Home. </a:t>
            </a:r>
            <a:endParaRPr lang="en-US" sz="2200" dirty="0"/>
          </a:p>
          <a:p>
            <a:pPr algn="just"/>
            <a:r>
              <a:rPr lang="en-US" sz="2200" dirty="0" smtClean="0"/>
              <a:t>There are some specific exclusions from the service for example, patients requiring end of life care and those awaiting assessment for Continuing Healthcare (CHC).  </a:t>
            </a:r>
            <a:endParaRPr lang="en-US" sz="2200" dirty="0"/>
          </a:p>
          <a:p>
            <a:pPr lvl="1" algn="just"/>
            <a:endParaRPr lang="en-US" sz="2200" dirty="0" smtClean="0"/>
          </a:p>
          <a:p>
            <a:pPr marL="0" indent="0" algn="just">
              <a:buNone/>
            </a:pPr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9775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We commit to meeting the patient at home within 2 hours, depending upon time of discharge. We cannot accept discharges after 4pm – discharges before midday enable to us to support more patients!</a:t>
            </a:r>
          </a:p>
          <a:p>
            <a:r>
              <a:rPr lang="en-GB" dirty="0" smtClean="0"/>
              <a:t>The patient will be met at home by an experienced therapist and/or nurse to complete an initial assessment and determine the patients health and care needs.</a:t>
            </a:r>
          </a:p>
          <a:p>
            <a:r>
              <a:rPr lang="en-GB" dirty="0" smtClean="0"/>
              <a:t>The patient will remain under the care of Responsive Services until ongoing health and/or care needs are identified and appropriate referrals are made to onward services.</a:t>
            </a:r>
          </a:p>
        </p:txBody>
      </p:sp>
    </p:spTree>
    <p:extLst>
      <p:ext uri="{BB962C8B-B14F-4D97-AF65-F5344CB8AC3E}">
        <p14:creationId xmlns:p14="http://schemas.microsoft.com/office/powerpoint/2010/main" val="243037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refer to Pathway 2 – D2A Home?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Telephone for Level 5 only:</a:t>
            </a:r>
          </a:p>
          <a:p>
            <a:pPr lvl="1"/>
            <a:r>
              <a:rPr lang="en-GB" sz="2400" dirty="0"/>
              <a:t>01273 242117 option 1 then option 1</a:t>
            </a:r>
          </a:p>
          <a:p>
            <a:pPr marL="0" indent="0">
              <a:buNone/>
            </a:pPr>
            <a:r>
              <a:rPr lang="en-GB" sz="2400" dirty="0" smtClean="0"/>
              <a:t>Email for all other wards:</a:t>
            </a:r>
          </a:p>
          <a:p>
            <a:pPr lvl="1"/>
            <a:r>
              <a:rPr lang="en-GB" sz="2400" dirty="0" smtClean="0">
                <a:hlinkClick r:id="rId2"/>
              </a:rPr>
              <a:t>Sc-tr.rsreferralhub@nhs.net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Required paperwork:</a:t>
            </a:r>
          </a:p>
          <a:p>
            <a:pPr lvl="1"/>
            <a:r>
              <a:rPr lang="en-GB" sz="2400" dirty="0"/>
              <a:t>Ready to transfer form</a:t>
            </a:r>
          </a:p>
          <a:p>
            <a:pPr lvl="1"/>
            <a:r>
              <a:rPr lang="en-GB" sz="2400" dirty="0"/>
              <a:t>Observation </a:t>
            </a:r>
            <a:r>
              <a:rPr lang="en-GB" sz="2400" dirty="0" smtClean="0"/>
              <a:t>chart</a:t>
            </a:r>
          </a:p>
        </p:txBody>
      </p:sp>
    </p:spTree>
    <p:extLst>
      <p:ext uri="{BB962C8B-B14F-4D97-AF65-F5344CB8AC3E}">
        <p14:creationId xmlns:p14="http://schemas.microsoft.com/office/powerpoint/2010/main" val="24724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0423" y="1852833"/>
            <a:ext cx="7772400" cy="2474067"/>
          </a:xfrm>
        </p:spPr>
        <p:txBody>
          <a:bodyPr>
            <a:normAutofit fontScale="90000"/>
          </a:bodyPr>
          <a:lstStyle/>
          <a:p>
            <a:r>
              <a:rPr lang="en-US" sz="7200" u="sng" dirty="0" smtClean="0"/>
              <a:t>Pathway 3 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Community Bed</a:t>
            </a:r>
            <a:br>
              <a:rPr lang="en-US" sz="7200" dirty="0" smtClean="0"/>
            </a:b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179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774</Words>
  <Application>Microsoft Office PowerPoint</Application>
  <PresentationFormat>On-screen Show (4:3)</PresentationFormat>
  <Paragraphs>115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Community Discharge Pathways </vt:lpstr>
      <vt:lpstr>Discharge Pathways</vt:lpstr>
      <vt:lpstr>Pathway 2 Community D2A (Responsive Services)</vt:lpstr>
      <vt:lpstr>What does Responsive Services provide? </vt:lpstr>
      <vt:lpstr>What is D2A:Home?</vt:lpstr>
      <vt:lpstr>Who is eligible?</vt:lpstr>
      <vt:lpstr>Our response</vt:lpstr>
      <vt:lpstr>How to refer to Pathway 2 – D2A Home?</vt:lpstr>
      <vt:lpstr>Pathway 3   Community Bed </vt:lpstr>
      <vt:lpstr>Community Inpatient Rehab</vt:lpstr>
      <vt:lpstr>How to refer to Pathway 3 (community beds) </vt:lpstr>
      <vt:lpstr>Hospital @ Home</vt:lpstr>
      <vt:lpstr>HOSPITAL @ HOME</vt:lpstr>
      <vt:lpstr>REFERRAL TO H@H</vt:lpstr>
      <vt:lpstr>AREA WE COVER</vt:lpstr>
      <vt:lpstr>Next steps  </vt:lpstr>
      <vt:lpstr>THANK YOU</vt:lpstr>
    </vt:vector>
  </TitlesOfParts>
  <Company>KMCS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Jackson</dc:creator>
  <cp:lastModifiedBy>Sussex Community NHS Trust</cp:lastModifiedBy>
  <cp:revision>68</cp:revision>
  <cp:lastPrinted>2019-12-19T12:23:30Z</cp:lastPrinted>
  <dcterms:created xsi:type="dcterms:W3CDTF">2017-01-05T11:31:46Z</dcterms:created>
  <dcterms:modified xsi:type="dcterms:W3CDTF">2019-12-19T19:22:39Z</dcterms:modified>
</cp:coreProperties>
</file>